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2" r:id="rId2"/>
    <p:sldId id="263" r:id="rId3"/>
    <p:sldId id="264" r:id="rId4"/>
    <p:sldId id="273" r:id="rId5"/>
    <p:sldId id="266" r:id="rId6"/>
    <p:sldId id="269" r:id="rId7"/>
    <p:sldId id="268" r:id="rId8"/>
    <p:sldId id="265" r:id="rId9"/>
    <p:sldId id="272" r:id="rId10"/>
    <p:sldId id="275" r:id="rId11"/>
    <p:sldId id="277" r:id="rId12"/>
    <p:sldId id="279" r:id="rId13"/>
    <p:sldId id="282" r:id="rId14"/>
    <p:sldId id="281" r:id="rId15"/>
    <p:sldId id="283" r:id="rId16"/>
    <p:sldId id="284" r:id="rId17"/>
    <p:sldId id="280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4" r:id="rId27"/>
    <p:sldId id="295" r:id="rId28"/>
    <p:sldId id="261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5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67C771-9A58-903C-7635-594F204A744C}" v="3688" dt="2025-05-29T22:31:28.576"/>
    <p1510:client id="{94EFB521-3ACC-17B9-9AF5-4C43CA1371F7}" v="979" dt="2025-05-29T15:20:18.9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EDA72-E0F7-4460-8B7C-B85FA0DE9705}" type="datetimeFigureOut">
              <a:t>29/05/2025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A5899-8B43-4533-9BD5-743EF9D1DD8C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070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Correlaciones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demasiado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bajas</a:t>
            </a:r>
            <a:r>
              <a:rPr lang="en-US" dirty="0">
                <a:ea typeface="Calibri"/>
                <a:cs typeface="Calibri"/>
              </a:rPr>
              <a:t> para </a:t>
            </a:r>
            <a:r>
              <a:rPr lang="en-US" dirty="0" err="1">
                <a:ea typeface="Calibri"/>
                <a:cs typeface="Calibri"/>
              </a:rPr>
              <a:t>demostrar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hipotesis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A5899-8B43-4533-9BD5-743EF9D1DD8C}" type="slidenum">
              <a:rPr lang="es-ES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4684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Al final </a:t>
            </a:r>
            <a:r>
              <a:rPr lang="en-US" dirty="0" err="1">
                <a:ea typeface="Calibri"/>
                <a:cs typeface="Calibri"/>
              </a:rPr>
              <a:t>hemos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ganado</a:t>
            </a:r>
            <a:r>
              <a:rPr lang="en-US" dirty="0">
                <a:ea typeface="Calibri"/>
                <a:cs typeface="Calibri"/>
              </a:rPr>
              <a:t> la </a:t>
            </a:r>
            <a:r>
              <a:rPr lang="en-US" dirty="0" err="1">
                <a:ea typeface="Calibri"/>
                <a:cs typeface="Calibri"/>
              </a:rPr>
              <a:t>batalla</a:t>
            </a:r>
            <a:r>
              <a:rPr lang="en-US" dirty="0">
                <a:ea typeface="Calibri"/>
                <a:cs typeface="Calibri"/>
              </a:rPr>
              <a:t> contra </a:t>
            </a:r>
            <a:r>
              <a:rPr lang="en-US" dirty="0" err="1">
                <a:ea typeface="Calibri"/>
                <a:cs typeface="Calibri"/>
              </a:rPr>
              <a:t>los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caminantes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blancos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A5899-8B43-4533-9BD5-743EF9D1DD8C}" type="slidenum"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430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29/05/2025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29/05/2025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29/05/2025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29/05/2025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4.wdp"/><Relationship Id="rId3" Type="http://schemas.openxmlformats.org/officeDocument/2006/relationships/image" Target="../media/image8.png"/><Relationship Id="rId7" Type="http://schemas.microsoft.com/office/2007/relationships/hdphoto" Target="../media/hdphoto5.wdp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3.wdp"/><Relationship Id="rId5" Type="http://schemas.openxmlformats.org/officeDocument/2006/relationships/image" Target="../media/image22.gif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4.wdp"/><Relationship Id="rId3" Type="http://schemas.openxmlformats.org/officeDocument/2006/relationships/image" Target="../media/image27.gif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3.wdp"/><Relationship Id="rId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4.gif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12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1.png"/><Relationship Id="rId5" Type="http://schemas.openxmlformats.org/officeDocument/2006/relationships/image" Target="../media/image12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9.gif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12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1.png"/><Relationship Id="rId5" Type="http://schemas.openxmlformats.org/officeDocument/2006/relationships/image" Target="../media/image12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texto, foto, tren, viejo&#10;&#10;El contenido generado por IA puede ser incorrecto.">
            <a:extLst>
              <a:ext uri="{FF2B5EF4-FFF2-40B4-BE49-F238E27FC236}">
                <a16:creationId xmlns:a16="http://schemas.microsoft.com/office/drawing/2014/main" id="{8C2C65B2-108F-FF9B-4DE6-2984A80B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4" t="4906" r="-530" b="9057"/>
          <a:stretch>
            <a:fillRect/>
          </a:stretch>
        </p:blipFill>
        <p:spPr>
          <a:xfrm>
            <a:off x="20" y="10"/>
            <a:ext cx="12334885" cy="606234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26BCAF-564B-CE6F-78BE-2F88B9353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473240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ANÁLISIS EXPLORATORIO DE DATOS</a:t>
            </a:r>
          </a:p>
        </p:txBody>
      </p:sp>
    </p:spTree>
    <p:extLst>
      <p:ext uri="{BB962C8B-B14F-4D97-AF65-F5344CB8AC3E}">
        <p14:creationId xmlns:p14="http://schemas.microsoft.com/office/powerpoint/2010/main" val="33459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D961A445-1FA7-179A-709A-DAB23545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923" y="2670944"/>
            <a:ext cx="4716437" cy="3749219"/>
          </a:xfrm>
          <a:prstGeom prst="rect">
            <a:avLst/>
          </a:prstGeom>
        </p:spPr>
      </p:pic>
      <p:pic>
        <p:nvPicPr>
          <p:cNvPr id="7" name="Imagen 6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E2FBEAA-801F-8250-847E-7DAD065E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01" y="2634639"/>
            <a:ext cx="5108680" cy="378552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F839983-DF2C-BEE4-C456-A3ACA7046158}"/>
              </a:ext>
            </a:extLst>
          </p:cNvPr>
          <p:cNvSpPr txBox="1"/>
          <p:nvPr/>
        </p:nvSpPr>
        <p:spPr>
          <a:xfrm>
            <a:off x="796351" y="670262"/>
            <a:ext cx="488107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MUERTES POR TEMPORADA</a:t>
            </a:r>
            <a:endParaRPr lang="es-ES" sz="1600" b="1" dirty="0">
              <a:latin typeface="Arial"/>
              <a:cs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86DF68E-0217-A560-8ECD-1E4C18DFDB44}"/>
              </a:ext>
            </a:extLst>
          </p:cNvPr>
          <p:cNvSpPr txBox="1"/>
          <p:nvPr/>
        </p:nvSpPr>
        <p:spPr>
          <a:xfrm>
            <a:off x="1227319" y="1124202"/>
            <a:ext cx="399285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000000"/>
                </a:solidFill>
                <a:latin typeface="Aptos"/>
              </a:rPr>
              <a:t>La última temporada es la que más muertes acumula</a:t>
            </a:r>
            <a:endParaRPr lang="es-ES" dirty="0"/>
          </a:p>
          <a:p>
            <a:pPr algn="l"/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B237920-65EA-5CA4-78AA-9BB38BF4E871}"/>
              </a:ext>
            </a:extLst>
          </p:cNvPr>
          <p:cNvSpPr txBox="1"/>
          <p:nvPr/>
        </p:nvSpPr>
        <p:spPr>
          <a:xfrm>
            <a:off x="6570687" y="670261"/>
            <a:ext cx="488107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MUERTES POR EPISODIO</a:t>
            </a:r>
            <a:endParaRPr lang="es-ES" sz="1600" b="1" dirty="0">
              <a:latin typeface="Arial"/>
              <a:cs typeface="Arial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97AF8B6-E95F-4481-7713-429FE68A1809}"/>
              </a:ext>
            </a:extLst>
          </p:cNvPr>
          <p:cNvSpPr txBox="1"/>
          <p:nvPr/>
        </p:nvSpPr>
        <p:spPr>
          <a:xfrm>
            <a:off x="7014146" y="1124201"/>
            <a:ext cx="399285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000000"/>
                </a:solidFill>
                <a:latin typeface="Aptos"/>
              </a:rPr>
              <a:t>La mitad y  el final de las temporadas acumulan más muertes</a:t>
            </a:r>
            <a:endParaRPr lang="es-ES" dirty="0"/>
          </a:p>
          <a:p>
            <a:pPr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2108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7AEE5EB0-E343-FFDC-238D-F982B83B3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19" y="2612231"/>
            <a:ext cx="5179220" cy="3300412"/>
          </a:xfrm>
          <a:prstGeom prst="rect">
            <a:avLst/>
          </a:prstGeom>
        </p:spPr>
      </p:pic>
      <p:pic>
        <p:nvPicPr>
          <p:cNvPr id="6" name="Imagen 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1AD58E90-3417-F49B-067C-950A42AC4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6" y="2636044"/>
            <a:ext cx="5179219" cy="326469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B766113-3CD9-76F6-37FB-1F8142887975}"/>
              </a:ext>
            </a:extLst>
          </p:cNvPr>
          <p:cNvSpPr txBox="1"/>
          <p:nvPr/>
        </p:nvSpPr>
        <p:spPr>
          <a:xfrm>
            <a:off x="362262" y="670262"/>
            <a:ext cx="1146785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TIPO DE MUERTES CON MAYOR AUDIENCIA</a:t>
            </a:r>
            <a:endParaRPr lang="es-ES" sz="1600" b="1" dirty="0">
              <a:latin typeface="Arial"/>
              <a:cs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DE4BD2C-15C9-A334-D94E-11233CFC0D9D}"/>
              </a:ext>
            </a:extLst>
          </p:cNvPr>
          <p:cNvSpPr txBox="1"/>
          <p:nvPr/>
        </p:nvSpPr>
        <p:spPr>
          <a:xfrm>
            <a:off x="365190" y="1022899"/>
            <a:ext cx="1147220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000000"/>
                </a:solidFill>
                <a:latin typeface="Aptos"/>
              </a:rPr>
              <a:t>Animal --&gt; dragón</a:t>
            </a:r>
            <a:endParaRPr lang="es-ES" dirty="0"/>
          </a:p>
          <a:p>
            <a:pPr algn="ctr"/>
            <a:r>
              <a:rPr lang="es-ES" dirty="0"/>
              <a:t>Magia --&gt; fuego Valyrio, hechizos</a:t>
            </a:r>
          </a:p>
          <a:p>
            <a:pPr algn="ctr"/>
            <a:r>
              <a:rPr lang="es-ES" dirty="0"/>
              <a:t>Armas blancas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0125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7000" b="-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AFCADD-973B-6EC5-3007-A550F7279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2D910DC0-5481-35B7-2D7B-DB1F35EE8067}"/>
              </a:ext>
            </a:extLst>
          </p:cNvPr>
          <p:cNvSpPr/>
          <p:nvPr/>
        </p:nvSpPr>
        <p:spPr>
          <a:xfrm>
            <a:off x="6892413" y="2348024"/>
            <a:ext cx="4814521" cy="2589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A988B2E-E83B-9893-5E3F-EF16B1AE1547}"/>
              </a:ext>
            </a:extLst>
          </p:cNvPr>
          <p:cNvSpPr txBox="1"/>
          <p:nvPr/>
        </p:nvSpPr>
        <p:spPr>
          <a:xfrm>
            <a:off x="4200076" y="490433"/>
            <a:ext cx="37865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CONCLUSIÓN H1</a:t>
            </a:r>
            <a:endParaRPr lang="es-ES" sz="3600" dirty="0">
              <a:solidFill>
                <a:schemeClr val="bg1"/>
              </a:solidFill>
            </a:endParaRPr>
          </a:p>
        </p:txBody>
      </p:sp>
      <p:pic>
        <p:nvPicPr>
          <p:cNvPr id="7" name="Imagen 6" descr="Imagen que contiene dibujo, pájaro&#10;&#10;El contenido generado por IA puede ser incorrecto.">
            <a:extLst>
              <a:ext uri="{FF2B5EF4-FFF2-40B4-BE49-F238E27FC236}">
                <a16:creationId xmlns:a16="http://schemas.microsoft.com/office/drawing/2014/main" id="{7C94F4C2-C033-80DA-C3F0-9A0CEB733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6154" y="0"/>
            <a:ext cx="1859799" cy="1833967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B250638F-908B-6557-8BCE-B19923BE9661}"/>
              </a:ext>
            </a:extLst>
          </p:cNvPr>
          <p:cNvSpPr txBox="1"/>
          <p:nvPr/>
        </p:nvSpPr>
        <p:spPr>
          <a:xfrm>
            <a:off x="594518" y="2174164"/>
            <a:ext cx="496384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REVOCADA</a:t>
            </a:r>
          </a:p>
          <a:p>
            <a:pPr algn="ctr"/>
            <a:endParaRPr lang="es-ES" sz="2400" dirty="0">
              <a:solidFill>
                <a:schemeClr val="bg1"/>
              </a:solidFill>
              <a:latin typeface="Aptos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CCCCCC"/>
                </a:solidFill>
                <a:latin typeface="Aptos"/>
              </a:rPr>
              <a:t>No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relación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evidente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entre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el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número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de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muertes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y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el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éxito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de las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temporadas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</a:t>
            </a:r>
            <a:endParaRPr lang="en-US" sz="2000">
              <a:solidFill>
                <a:srgbClr val="000000"/>
              </a:solidFill>
              <a:latin typeface="Aptos"/>
            </a:endParaRPr>
          </a:p>
          <a:p>
            <a:pPr marL="285750" indent="-285750">
              <a:buFont typeface="Arial"/>
              <a:buChar char="•"/>
            </a:pPr>
            <a:r>
              <a:rPr lang="en-US" sz="2000" err="1">
                <a:solidFill>
                  <a:srgbClr val="CCCCCC"/>
                </a:solidFill>
                <a:latin typeface="Aptos"/>
              </a:rPr>
              <a:t>Capítulos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bien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valorados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con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muchas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/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pocas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 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muertes</a:t>
            </a:r>
            <a:endParaRPr lang="en-US" sz="2000">
              <a:solidFill>
                <a:srgbClr val="000000"/>
              </a:solidFill>
              <a:latin typeface="Aptos"/>
            </a:endParaRPr>
          </a:p>
          <a:p>
            <a:pPr marL="285750" indent="-285750">
              <a:buFont typeface="Arial"/>
              <a:buChar char="•"/>
            </a:pPr>
            <a:r>
              <a:rPr lang="en-US" sz="2000" err="1">
                <a:solidFill>
                  <a:srgbClr val="CCCCCC"/>
                </a:solidFill>
                <a:latin typeface="Aptos"/>
              </a:rPr>
              <a:t>Nulo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impacto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de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aumento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muertes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temporada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final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en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rating</a:t>
            </a:r>
          </a:p>
        </p:txBody>
      </p:sp>
      <p:pic>
        <p:nvPicPr>
          <p:cNvPr id="6" name="Imagen 5" descr="Persona con cabello largo&#10;&#10;El contenido generado por IA puede ser incorrecto.">
            <a:extLst>
              <a:ext uri="{FF2B5EF4-FFF2-40B4-BE49-F238E27FC236}">
                <a16:creationId xmlns:a16="http://schemas.microsoft.com/office/drawing/2014/main" id="{89AC164B-7086-3FD1-22CD-2F17499C6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182" y="2450042"/>
            <a:ext cx="4592171" cy="23812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F53AECB-D10E-C75F-C341-E53188134B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693" y="6174329"/>
            <a:ext cx="607020" cy="607018"/>
          </a:xfrm>
          <a:prstGeom prst="rect">
            <a:avLst/>
          </a:prstGeom>
        </p:spPr>
      </p:pic>
      <p:pic>
        <p:nvPicPr>
          <p:cNvPr id="12" name="Imagen 11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75898B9A-CE86-D669-FD36-059DD3A03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5312" y="6157167"/>
            <a:ext cx="613476" cy="600562"/>
          </a:xfrm>
          <a:prstGeom prst="rect">
            <a:avLst/>
          </a:prstGeom>
        </p:spPr>
      </p:pic>
      <p:pic>
        <p:nvPicPr>
          <p:cNvPr id="14" name="Imagen 13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2C6BA34D-6ABC-ADE3-3273-25DE184B29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66090" y="6157166"/>
            <a:ext cx="613476" cy="600562"/>
          </a:xfrm>
          <a:prstGeom prst="rect">
            <a:avLst/>
          </a:prstGeom>
        </p:spPr>
      </p:pic>
      <p:pic>
        <p:nvPicPr>
          <p:cNvPr id="15" name="Imagen 14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00B248BD-AD75-1849-2F77-D15A1F25A4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26867" y="6157167"/>
            <a:ext cx="613476" cy="600562"/>
          </a:xfrm>
          <a:prstGeom prst="rect">
            <a:avLst/>
          </a:prstGeom>
        </p:spPr>
      </p:pic>
      <p:pic>
        <p:nvPicPr>
          <p:cNvPr id="16" name="Imagen 15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C5F46B40-E3BC-E388-A76B-3B773ABE2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87645" y="6157167"/>
            <a:ext cx="613476" cy="60056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23D58B7-8E50-9EC6-78BE-680E5DEC15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7659" y="6180842"/>
            <a:ext cx="630155" cy="62468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B50D89CE-3CA9-047C-101E-E57850B5F8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4876" y="6158454"/>
            <a:ext cx="634992" cy="631966"/>
          </a:xfrm>
          <a:prstGeom prst="rect">
            <a:avLst/>
          </a:prstGeom>
        </p:spPr>
      </p:pic>
      <p:pic>
        <p:nvPicPr>
          <p:cNvPr id="30" name="Content Placeholder 3">
            <a:extLst>
              <a:ext uri="{FF2B5EF4-FFF2-40B4-BE49-F238E27FC236}">
                <a16:creationId xmlns:a16="http://schemas.microsoft.com/office/drawing/2014/main" id="{B5E6ABA5-0B6B-6ABE-6871-77466A481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5592" y="6158454"/>
            <a:ext cx="635266" cy="636323"/>
          </a:xfrm>
        </p:spPr>
      </p:pic>
    </p:spTree>
    <p:extLst>
      <p:ext uri="{BB962C8B-B14F-4D97-AF65-F5344CB8AC3E}">
        <p14:creationId xmlns:p14="http://schemas.microsoft.com/office/powerpoint/2010/main" val="1607381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AE962-119B-F0D3-EA68-9CCFF6F9C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CF3D9CD-4998-9E1E-5242-0585348686FA}"/>
              </a:ext>
            </a:extLst>
          </p:cNvPr>
          <p:cNvSpPr txBox="1"/>
          <p:nvPr/>
        </p:nvSpPr>
        <p:spPr>
          <a:xfrm>
            <a:off x="4200076" y="490433"/>
            <a:ext cx="37865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HIPÓTESIS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27989C9-D3B2-5333-0689-10D54E95F704}"/>
              </a:ext>
            </a:extLst>
          </p:cNvPr>
          <p:cNvSpPr txBox="1"/>
          <p:nvPr/>
        </p:nvSpPr>
        <p:spPr>
          <a:xfrm>
            <a:off x="450312" y="2323415"/>
            <a:ext cx="1139036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rgbClr val="000000"/>
                </a:solidFill>
              </a:rPr>
              <a:t>H2: Calidad de las temporadas descendente</a:t>
            </a:r>
          </a:p>
          <a:p>
            <a:pPr algn="ctr"/>
            <a:endParaRPr lang="es-ES" sz="3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47F1047-6528-651F-FBDA-E90D31E31C10}"/>
              </a:ext>
            </a:extLst>
          </p:cNvPr>
          <p:cNvSpPr txBox="1"/>
          <p:nvPr/>
        </p:nvSpPr>
        <p:spPr>
          <a:xfrm>
            <a:off x="760275" y="3434127"/>
            <a:ext cx="9775956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ea typeface="+mn-lt"/>
                <a:cs typeface="+mn-lt"/>
              </a:rPr>
              <a:t>❔  ¿Qué tendencia ha seguido la calidad de las temporadas?</a:t>
            </a:r>
          </a:p>
          <a:p>
            <a:endParaRPr lang="es-ES" sz="2000" dirty="0">
              <a:ea typeface="+mn-lt"/>
              <a:cs typeface="+mn-lt"/>
            </a:endParaRPr>
          </a:p>
          <a:p>
            <a:r>
              <a:rPr lang="es-ES" sz="2000">
                <a:ea typeface="+mn-lt"/>
                <a:cs typeface="+mn-lt"/>
              </a:rPr>
              <a:t>❔ ¿Ha habido episodios mal valorados?¿Por qué?</a:t>
            </a:r>
          </a:p>
          <a:p>
            <a:endParaRPr lang="es-ES" sz="2000" dirty="0">
              <a:ea typeface="+mn-lt"/>
              <a:cs typeface="+mn-lt"/>
            </a:endParaRPr>
          </a:p>
          <a:p>
            <a:r>
              <a:rPr lang="es-ES" sz="2000">
                <a:ea typeface="+mn-lt"/>
                <a:cs typeface="+mn-lt"/>
              </a:rPr>
              <a:t>❔ ¿Cuántos espectadores ha tenido la serie?¿Se ha mantenido dicho número?</a:t>
            </a:r>
          </a:p>
          <a:p>
            <a:endParaRPr lang="es-ES" sz="2000" dirty="0">
              <a:ea typeface="+mn-lt"/>
              <a:cs typeface="+mn-lt"/>
            </a:endParaRPr>
          </a:p>
          <a:p>
            <a:endParaRPr lang="es-ES" sz="2000" dirty="0">
              <a:ea typeface="+mn-lt"/>
              <a:cs typeface="+mn-lt"/>
            </a:endParaRPr>
          </a:p>
          <a:p>
            <a:endParaRPr lang="es-ES" sz="2000" dirty="0">
              <a:ea typeface="+mn-lt"/>
              <a:cs typeface="+mn-lt"/>
            </a:endParaRPr>
          </a:p>
          <a:p>
            <a:endParaRPr lang="es-ES" sz="2000" dirty="0"/>
          </a:p>
          <a:p>
            <a:pPr algn="ctr"/>
            <a:endParaRPr lang="es-ES" sz="2000" dirty="0"/>
          </a:p>
          <a:p>
            <a:pPr algn="ctr"/>
            <a:endParaRPr lang="es-ES" sz="20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DBEBDE4-3E3F-452C-2969-73E2F82C6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4887" y="485774"/>
            <a:ext cx="16573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94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55E3527-EBF0-5B30-982B-4BDA602FEEA2}"/>
              </a:ext>
            </a:extLst>
          </p:cNvPr>
          <p:cNvSpPr txBox="1"/>
          <p:nvPr/>
        </p:nvSpPr>
        <p:spPr>
          <a:xfrm>
            <a:off x="1164431" y="3331369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 dirty="0"/>
              <a:t>Valoración muy baja al final</a:t>
            </a:r>
            <a:endParaRPr lang="es-ES" dirty="0"/>
          </a:p>
        </p:txBody>
      </p:sp>
      <p:pic>
        <p:nvPicPr>
          <p:cNvPr id="5" name="Imagen 4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85E6AEFD-7AE9-9F98-4FF2-5C75AD969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293" y="202405"/>
            <a:ext cx="6146009" cy="3024190"/>
          </a:xfrm>
          <a:prstGeom prst="rect">
            <a:avLst/>
          </a:prstGeom>
        </p:spPr>
      </p:pic>
      <p:pic>
        <p:nvPicPr>
          <p:cNvPr id="6" name="Imagen 5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88FF1E66-5564-B56D-6865-0D823522A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293" y="3428999"/>
            <a:ext cx="6146007" cy="302418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91FBF56-5214-18D5-410B-83A4A389AAA9}"/>
              </a:ext>
            </a:extLst>
          </p:cNvPr>
          <p:cNvSpPr txBox="1"/>
          <p:nvPr/>
        </p:nvSpPr>
        <p:spPr>
          <a:xfrm>
            <a:off x="88418" y="2789574"/>
            <a:ext cx="488107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TENDENCIA TEMPORADAS</a:t>
            </a:r>
            <a:endParaRPr lang="es-ES" sz="1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7831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FA0D8993-93AC-65EC-AAAE-8ECCD5F88877}"/>
              </a:ext>
            </a:extLst>
          </p:cNvPr>
          <p:cNvGrpSpPr/>
          <p:nvPr/>
        </p:nvGrpSpPr>
        <p:grpSpPr>
          <a:xfrm>
            <a:off x="1753342" y="2012156"/>
            <a:ext cx="8682038" cy="4238626"/>
            <a:chOff x="4219575" y="1893094"/>
            <a:chExt cx="7777164" cy="3798095"/>
          </a:xfrm>
        </p:grpSpPr>
        <p:pic>
          <p:nvPicPr>
            <p:cNvPr id="6" name="Imagen 5" descr="Gráfico, Gráfico de líneas&#10;&#10;El contenido generado por IA puede ser incorrecto.">
              <a:extLst>
                <a:ext uri="{FF2B5EF4-FFF2-40B4-BE49-F238E27FC236}">
                  <a16:creationId xmlns:a16="http://schemas.microsoft.com/office/drawing/2014/main" id="{1239CA9D-5710-D8B4-C8E6-02519F51F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9575" y="1893094"/>
              <a:ext cx="7777164" cy="3798095"/>
            </a:xfrm>
            <a:prstGeom prst="rect">
              <a:avLst/>
            </a:prstGeom>
          </p:spPr>
        </p:pic>
        <p:sp>
          <p:nvSpPr>
            <p:cNvPr id="7" name="Flecha: a la derecha 6">
              <a:extLst>
                <a:ext uri="{FF2B5EF4-FFF2-40B4-BE49-F238E27FC236}">
                  <a16:creationId xmlns:a16="http://schemas.microsoft.com/office/drawing/2014/main" id="{F23E24F4-8796-5981-8C53-D69D9328EF49}"/>
                </a:ext>
              </a:extLst>
            </p:cNvPr>
            <p:cNvSpPr/>
            <p:nvPr/>
          </p:nvSpPr>
          <p:spPr>
            <a:xfrm rot="19260000">
              <a:off x="8047913" y="4245615"/>
              <a:ext cx="1023039" cy="49446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9E1F711C-6C97-0694-C0FB-F5369BF405D4}"/>
              </a:ext>
            </a:extLst>
          </p:cNvPr>
          <p:cNvSpPr txBox="1"/>
          <p:nvPr/>
        </p:nvSpPr>
        <p:spPr>
          <a:xfrm>
            <a:off x="4729904" y="1259681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El </a:t>
            </a:r>
            <a:r>
              <a:rPr lang="en-US" sz="2000" dirty="0" err="1"/>
              <a:t>más</a:t>
            </a:r>
            <a:r>
              <a:rPr lang="en-US" sz="2000" dirty="0"/>
              <a:t> </a:t>
            </a:r>
            <a:r>
              <a:rPr lang="en-US" sz="2000" dirty="0" err="1"/>
              <a:t>reseñable</a:t>
            </a:r>
            <a:r>
              <a:rPr lang="en-US" sz="2000" dirty="0"/>
              <a:t>: E6T5</a:t>
            </a:r>
            <a:endParaRPr lang="es-ES" sz="2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5EE2888-C6FA-F5B2-31D1-5806D17DB194}"/>
              </a:ext>
            </a:extLst>
          </p:cNvPr>
          <p:cNvSpPr txBox="1"/>
          <p:nvPr/>
        </p:nvSpPr>
        <p:spPr>
          <a:xfrm>
            <a:off x="3658342" y="717886"/>
            <a:ext cx="488107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EPISODIOS MAL VALORADOS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1422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B325C2DF-151B-22C9-48A6-1287CAC99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4" y="1905000"/>
            <a:ext cx="8967788" cy="446484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3636DD7-4302-D4C9-75B7-1135238DE107}"/>
              </a:ext>
            </a:extLst>
          </p:cNvPr>
          <p:cNvSpPr txBox="1"/>
          <p:nvPr/>
        </p:nvSpPr>
        <p:spPr>
          <a:xfrm>
            <a:off x="4729904" y="1259681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No ha </a:t>
            </a:r>
            <a:r>
              <a:rPr lang="en-US" sz="2000" dirty="0" err="1"/>
              <a:t>parado</a:t>
            </a:r>
            <a:r>
              <a:rPr lang="en-US" sz="2000" dirty="0"/>
              <a:t> de </a:t>
            </a:r>
            <a:r>
              <a:rPr lang="en-US" sz="2000" dirty="0" err="1"/>
              <a:t>crecer</a:t>
            </a:r>
            <a:endParaRPr lang="es-ES" dirty="0" err="1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D4FDD7-3615-E35D-FA13-2F9F0A25DFBD}"/>
              </a:ext>
            </a:extLst>
          </p:cNvPr>
          <p:cNvSpPr txBox="1"/>
          <p:nvPr/>
        </p:nvSpPr>
        <p:spPr>
          <a:xfrm>
            <a:off x="3658342" y="717886"/>
            <a:ext cx="488107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ESPECTADORES DURANTE SERIE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0647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7000" b="-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6D91C-9530-3170-DD3D-1A537CA0C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71B59FD1-E6C8-5AFD-D1F7-57164EAC1560}"/>
              </a:ext>
            </a:extLst>
          </p:cNvPr>
          <p:cNvSpPr/>
          <p:nvPr/>
        </p:nvSpPr>
        <p:spPr>
          <a:xfrm>
            <a:off x="5993936" y="1608770"/>
            <a:ext cx="5121595" cy="4204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DA94FF-66A3-12BF-0DA2-3C7BC91FBF57}"/>
              </a:ext>
            </a:extLst>
          </p:cNvPr>
          <p:cNvSpPr txBox="1"/>
          <p:nvPr/>
        </p:nvSpPr>
        <p:spPr>
          <a:xfrm>
            <a:off x="4200076" y="490433"/>
            <a:ext cx="37865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CONCLUSIÓN H2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3DEE810-ACC2-D38B-E1C5-34B283638725}"/>
              </a:ext>
            </a:extLst>
          </p:cNvPr>
          <p:cNvSpPr txBox="1"/>
          <p:nvPr/>
        </p:nvSpPr>
        <p:spPr>
          <a:xfrm>
            <a:off x="605100" y="1911477"/>
            <a:ext cx="417941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CONFIRMADA</a:t>
            </a:r>
          </a:p>
          <a:p>
            <a:pPr algn="ctr"/>
            <a:endParaRPr lang="es-E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 </a:t>
            </a:r>
            <a:r>
              <a:rPr lang="en-US" sz="2400" err="1">
                <a:solidFill>
                  <a:schemeClr val="bg1"/>
                </a:solidFill>
              </a:rPr>
              <a:t>pesar</a:t>
            </a:r>
            <a:r>
              <a:rPr lang="en-US" sz="2400" dirty="0">
                <a:solidFill>
                  <a:schemeClr val="bg1"/>
                </a:solidFill>
              </a:rPr>
              <a:t> de que </a:t>
            </a:r>
            <a:r>
              <a:rPr lang="en-US" sz="2400" err="1">
                <a:solidFill>
                  <a:schemeClr val="bg1"/>
                </a:solidFill>
              </a:rPr>
              <a:t>los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espectadores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aumentan</a:t>
            </a:r>
            <a:r>
              <a:rPr lang="en-US" sz="2400" dirty="0">
                <a:solidFill>
                  <a:schemeClr val="bg1"/>
                </a:solidFill>
              </a:rPr>
              <a:t>, las </a:t>
            </a:r>
            <a:r>
              <a:rPr lang="en-US" sz="2400" err="1">
                <a:solidFill>
                  <a:schemeClr val="bg1"/>
                </a:solidFill>
              </a:rPr>
              <a:t>críticas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caen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en</a:t>
            </a:r>
            <a:r>
              <a:rPr lang="en-US" sz="2400" dirty="0">
                <a:solidFill>
                  <a:schemeClr val="bg1"/>
                </a:solidFill>
              </a:rPr>
              <a:t> picado </a:t>
            </a:r>
            <a:r>
              <a:rPr lang="en-US" sz="2400" err="1">
                <a:solidFill>
                  <a:schemeClr val="bg1"/>
                </a:solidFill>
              </a:rPr>
              <a:t>hacia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el</a:t>
            </a:r>
            <a:r>
              <a:rPr lang="en-US" sz="2400" dirty="0">
                <a:solidFill>
                  <a:schemeClr val="bg1"/>
                </a:solidFill>
              </a:rPr>
              <a:t> final, con </a:t>
            </a:r>
            <a:r>
              <a:rPr lang="en-US" sz="2400" err="1">
                <a:solidFill>
                  <a:schemeClr val="bg1"/>
                </a:solidFill>
              </a:rPr>
              <a:t>varios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episodios</a:t>
            </a:r>
            <a:r>
              <a:rPr lang="en-US" sz="2400" dirty="0">
                <a:solidFill>
                  <a:schemeClr val="bg1"/>
                </a:solidFill>
              </a:rPr>
              <a:t> mal </a:t>
            </a:r>
            <a:r>
              <a:rPr lang="en-US" sz="2400" err="1">
                <a:solidFill>
                  <a:schemeClr val="bg1"/>
                </a:solidFill>
              </a:rPr>
              <a:t>valorados</a:t>
            </a:r>
            <a:endParaRPr lang="es-ES" sz="2400" err="1">
              <a:solidFill>
                <a:schemeClr val="bg1"/>
              </a:solidFill>
            </a:endParaRPr>
          </a:p>
        </p:txBody>
      </p:sp>
      <p:pic>
        <p:nvPicPr>
          <p:cNvPr id="5" name="Imagen 4" descr="Imagen que contiene persona, hombre, sostener, frente&#10;&#10;El contenido generado por IA puede ser incorrecto.">
            <a:extLst>
              <a:ext uri="{FF2B5EF4-FFF2-40B4-BE49-F238E27FC236}">
                <a16:creationId xmlns:a16="http://schemas.microsoft.com/office/drawing/2014/main" id="{9E961CDE-2CBE-D058-E5C3-76E0CAF7D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09737"/>
            <a:ext cx="4910666" cy="402060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6896029-E569-094F-1379-3E65D19BE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2508" y="3969"/>
            <a:ext cx="1653154" cy="16402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86552AC-ADF3-6D3C-3C25-376082055E7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693" y="6174329"/>
            <a:ext cx="607020" cy="607018"/>
          </a:xfrm>
          <a:prstGeom prst="rect">
            <a:avLst/>
          </a:prstGeom>
        </p:spPr>
      </p:pic>
      <p:pic>
        <p:nvPicPr>
          <p:cNvPr id="10" name="Imagen 9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54F64DE1-5E7C-DC96-FFE4-A849F0228C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5312" y="6157167"/>
            <a:ext cx="613476" cy="600562"/>
          </a:xfrm>
          <a:prstGeom prst="rect">
            <a:avLst/>
          </a:prstGeom>
        </p:spPr>
      </p:pic>
      <p:pic>
        <p:nvPicPr>
          <p:cNvPr id="12" name="Imagen 11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1A68EB83-36E8-2E51-0231-D03C902970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66090" y="6157166"/>
            <a:ext cx="613476" cy="600562"/>
          </a:xfrm>
          <a:prstGeom prst="rect">
            <a:avLst/>
          </a:prstGeom>
        </p:spPr>
      </p:pic>
      <p:pic>
        <p:nvPicPr>
          <p:cNvPr id="14" name="Imagen 13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8937AE45-0BCD-9ACA-BB7C-F7EBAEBCA3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26867" y="6157167"/>
            <a:ext cx="613476" cy="600562"/>
          </a:xfrm>
          <a:prstGeom prst="rect">
            <a:avLst/>
          </a:prstGeom>
        </p:spPr>
      </p:pic>
      <p:pic>
        <p:nvPicPr>
          <p:cNvPr id="16" name="Imagen 15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671802F0-E0B4-1F53-78E5-769B295BAB9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87645" y="6157167"/>
            <a:ext cx="613476" cy="60056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78ED41-D2A4-0D43-EA6A-86B21A3C7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7659" y="6180842"/>
            <a:ext cx="630155" cy="62468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BC7CE12-0F76-F3C1-D766-B5896C5632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4876" y="6158454"/>
            <a:ext cx="634992" cy="631966"/>
          </a:xfrm>
          <a:prstGeom prst="rect">
            <a:avLst/>
          </a:prstGeom>
        </p:spPr>
      </p:pic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id="{37B067D4-D7D7-5837-0183-AEA1F7397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5592" y="6158454"/>
            <a:ext cx="635266" cy="636323"/>
          </a:xfrm>
        </p:spPr>
      </p:pic>
    </p:spTree>
    <p:extLst>
      <p:ext uri="{BB962C8B-B14F-4D97-AF65-F5344CB8AC3E}">
        <p14:creationId xmlns:p14="http://schemas.microsoft.com/office/powerpoint/2010/main" val="3910144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D5148-C964-748A-E523-B3A4C15D9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4A1033D-EA3B-844C-BF27-217105BB0EA8}"/>
              </a:ext>
            </a:extLst>
          </p:cNvPr>
          <p:cNvSpPr txBox="1"/>
          <p:nvPr/>
        </p:nvSpPr>
        <p:spPr>
          <a:xfrm>
            <a:off x="4200076" y="490433"/>
            <a:ext cx="37865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HIPÓTESIS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4FB0FB4-F1C5-6C39-81E1-7FFAE2C92853}"/>
              </a:ext>
            </a:extLst>
          </p:cNvPr>
          <p:cNvSpPr txBox="1"/>
          <p:nvPr/>
        </p:nvSpPr>
        <p:spPr>
          <a:xfrm>
            <a:off x="450312" y="2323415"/>
            <a:ext cx="1139036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rgbClr val="000000"/>
                </a:solidFill>
              </a:rPr>
              <a:t>H3:  Mayoría de muertes por espada</a:t>
            </a:r>
            <a:endParaRPr lang="es-ES" dirty="0"/>
          </a:p>
          <a:p>
            <a:pPr algn="ctr"/>
            <a:endParaRPr lang="es-ES" sz="3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48DD836-D66C-B8F2-DD24-204418D714C2}"/>
              </a:ext>
            </a:extLst>
          </p:cNvPr>
          <p:cNvSpPr txBox="1"/>
          <p:nvPr/>
        </p:nvSpPr>
        <p:spPr>
          <a:xfrm>
            <a:off x="760275" y="3434127"/>
            <a:ext cx="977595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dirty="0">
                <a:ea typeface="+mn-lt"/>
                <a:cs typeface="+mn-lt"/>
              </a:rPr>
              <a:t>❔   ¿Quién ha matado más?¿Cómo ha matado? </a:t>
            </a:r>
          </a:p>
          <a:p>
            <a:endParaRPr lang="es-ES" sz="2000" dirty="0">
              <a:ea typeface="+mn-lt"/>
              <a:cs typeface="+mn-lt"/>
            </a:endParaRPr>
          </a:p>
          <a:p>
            <a:r>
              <a:rPr lang="es-ES" sz="2000" dirty="0">
                <a:ea typeface="+mn-lt"/>
                <a:cs typeface="+mn-lt"/>
              </a:rPr>
              <a:t>❔ ¿Qué casa ha matado más?</a:t>
            </a:r>
          </a:p>
          <a:p>
            <a:endParaRPr lang="es-ES" sz="2000" dirty="0">
              <a:ea typeface="+mn-lt"/>
              <a:cs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396082-9DD1-5AE8-BA93-CD9F05944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4875" y="225978"/>
            <a:ext cx="1820325" cy="181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1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9EE8C650-A389-5BB2-F0BE-804C2D179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719" y="631030"/>
            <a:ext cx="4000501" cy="2690815"/>
          </a:xfrm>
          <a:prstGeom prst="rect">
            <a:avLst/>
          </a:prstGeom>
        </p:spPr>
      </p:pic>
      <p:pic>
        <p:nvPicPr>
          <p:cNvPr id="6" name="Imagen 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0ACE2E04-2677-32C5-1DC9-39583DAC3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437" y="3845719"/>
            <a:ext cx="3964782" cy="2690814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E84EDD13-0615-905C-84CB-4954C71F8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718" y="666749"/>
            <a:ext cx="3881439" cy="2655095"/>
          </a:xfrm>
          <a:prstGeom prst="rect">
            <a:avLst/>
          </a:prstGeom>
        </p:spPr>
      </p:pic>
      <p:pic>
        <p:nvPicPr>
          <p:cNvPr id="10" name="Imagen 9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F9B48EEB-8F89-B8D2-9A75-35A36C868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374" y="3857624"/>
            <a:ext cx="3964782" cy="269081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5DA1351-AD07-BFA6-40A8-446BCBEE647E}"/>
              </a:ext>
            </a:extLst>
          </p:cNvPr>
          <p:cNvSpPr txBox="1"/>
          <p:nvPr/>
        </p:nvSpPr>
        <p:spPr>
          <a:xfrm>
            <a:off x="40794" y="765512"/>
            <a:ext cx="379760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MAYOR ASESINO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4699E95-EFEB-D782-4182-073CDA06FC64}"/>
              </a:ext>
            </a:extLst>
          </p:cNvPr>
          <p:cNvSpPr txBox="1"/>
          <p:nvPr/>
        </p:nvSpPr>
        <p:spPr>
          <a:xfrm>
            <a:off x="76513" y="3837324"/>
            <a:ext cx="379760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MÉTODO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005AD83-F1BD-EAA9-6CA0-92167F7B6709}"/>
              </a:ext>
            </a:extLst>
          </p:cNvPr>
          <p:cNvSpPr txBox="1"/>
          <p:nvPr/>
        </p:nvSpPr>
        <p:spPr>
          <a:xfrm>
            <a:off x="127065" y="1136109"/>
            <a:ext cx="349279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err="1">
                <a:solidFill>
                  <a:srgbClr val="000000"/>
                </a:solidFill>
                <a:latin typeface="Aptos"/>
              </a:rPr>
              <a:t>Daenerys</a:t>
            </a:r>
            <a:r>
              <a:rPr lang="es-ES" dirty="0">
                <a:solidFill>
                  <a:srgbClr val="000000"/>
                </a:solidFill>
                <a:latin typeface="Aptos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Aptos"/>
              </a:rPr>
              <a:t>Drogon</a:t>
            </a:r>
            <a:endParaRPr lang="es-ES" dirty="0" err="1"/>
          </a:p>
          <a:p>
            <a:pPr marL="285750" indent="-285750">
              <a:buFont typeface="Arial"/>
              <a:buChar char="•"/>
            </a:pPr>
            <a:r>
              <a:rPr lang="es-ES" dirty="0" err="1"/>
              <a:t>Cercei</a:t>
            </a:r>
            <a:r>
              <a:rPr lang="es-ES" dirty="0"/>
              <a:t>: fuego valyrio</a:t>
            </a:r>
          </a:p>
          <a:p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5C4412F-CC76-D29E-0D8C-8FC4EFF97E8C}"/>
              </a:ext>
            </a:extLst>
          </p:cNvPr>
          <p:cNvSpPr txBox="1"/>
          <p:nvPr/>
        </p:nvSpPr>
        <p:spPr>
          <a:xfrm>
            <a:off x="132725" y="4444652"/>
            <a:ext cx="37785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>
                <a:solidFill>
                  <a:srgbClr val="000000"/>
                </a:solidFill>
                <a:latin typeface="Aptos"/>
              </a:rPr>
              <a:t>Espada en muertes relevantes</a:t>
            </a:r>
            <a:endParaRPr lang="es-ES" dirty="0"/>
          </a:p>
          <a:p>
            <a:pPr marL="285750" indent="-285750">
              <a:buFont typeface="Arial"/>
              <a:buChar char="•"/>
            </a:pPr>
            <a:r>
              <a:rPr lang="es-ES" dirty="0"/>
              <a:t>Fuego en muertes generales</a:t>
            </a:r>
          </a:p>
          <a:p>
            <a:pPr algn="l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8581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3C68902-35C4-9B34-6993-0DBB60B5A780}"/>
              </a:ext>
            </a:extLst>
          </p:cNvPr>
          <p:cNvSpPr txBox="1"/>
          <p:nvPr/>
        </p:nvSpPr>
        <p:spPr>
          <a:xfrm>
            <a:off x="-6231" y="4742578"/>
            <a:ext cx="24433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chemeClr val="bg1"/>
                </a:solidFill>
              </a:rPr>
              <a:t>INTRODUCCIÓN</a:t>
            </a:r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D1F7DD4-1968-E3CB-80B0-C106C8F2091D}"/>
              </a:ext>
            </a:extLst>
          </p:cNvPr>
          <p:cNvSpPr txBox="1"/>
          <p:nvPr/>
        </p:nvSpPr>
        <p:spPr>
          <a:xfrm>
            <a:off x="4878063" y="4742577"/>
            <a:ext cx="24433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HIPÓTESIS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8B677FB-9B11-D3D0-44CD-D62DA3704C05}"/>
              </a:ext>
            </a:extLst>
          </p:cNvPr>
          <p:cNvSpPr txBox="1"/>
          <p:nvPr/>
        </p:nvSpPr>
        <p:spPr>
          <a:xfrm>
            <a:off x="9749867" y="4742577"/>
            <a:ext cx="24433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CONCLUSIONES</a:t>
            </a:r>
            <a:endParaRPr lang="es-ES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28058D7D-A025-42F7-184C-04601E9C3F03}"/>
              </a:ext>
            </a:extLst>
          </p:cNvPr>
          <p:cNvCxnSpPr/>
          <p:nvPr/>
        </p:nvCxnSpPr>
        <p:spPr>
          <a:xfrm flipV="1">
            <a:off x="2427450" y="4938555"/>
            <a:ext cx="2767695" cy="17294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FED8DF1-DD66-9E6C-1D0D-FF35BE4BA00B}"/>
              </a:ext>
            </a:extLst>
          </p:cNvPr>
          <p:cNvCxnSpPr>
            <a:cxnSpLocks/>
          </p:cNvCxnSpPr>
          <p:nvPr/>
        </p:nvCxnSpPr>
        <p:spPr>
          <a:xfrm flipV="1">
            <a:off x="6974466" y="4913571"/>
            <a:ext cx="2767695" cy="17294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EC41884-B4AE-825B-4DF5-B4EBC5D05435}"/>
              </a:ext>
            </a:extLst>
          </p:cNvPr>
          <p:cNvSpPr txBox="1"/>
          <p:nvPr/>
        </p:nvSpPr>
        <p:spPr>
          <a:xfrm>
            <a:off x="4059" y="1012890"/>
            <a:ext cx="1218700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</a:rPr>
              <a:t>CONTENIDO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8514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16E6C407-4474-AD63-C6E0-24F9603A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670" y="1714499"/>
            <a:ext cx="7250907" cy="496490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7FC284A-D781-9CB6-6D8A-70AD30DBC6F9}"/>
              </a:ext>
            </a:extLst>
          </p:cNvPr>
          <p:cNvSpPr txBox="1"/>
          <p:nvPr/>
        </p:nvSpPr>
        <p:spPr>
          <a:xfrm>
            <a:off x="4729904" y="1259681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Casa Targaryen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EC1C53B-1EAB-6976-CD52-7CE631FA83AD}"/>
              </a:ext>
            </a:extLst>
          </p:cNvPr>
          <p:cNvSpPr txBox="1"/>
          <p:nvPr/>
        </p:nvSpPr>
        <p:spPr>
          <a:xfrm>
            <a:off x="3658342" y="717886"/>
            <a:ext cx="488107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CASA MÁS LETAL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089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7000" b="-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544841-2AD7-C463-2E6B-C602F0489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A803956D-C581-60F6-3399-36B28EF61FD0}"/>
              </a:ext>
            </a:extLst>
          </p:cNvPr>
          <p:cNvSpPr/>
          <p:nvPr/>
        </p:nvSpPr>
        <p:spPr>
          <a:xfrm>
            <a:off x="7586173" y="1517782"/>
            <a:ext cx="3688582" cy="3727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D264B45-085D-F3A9-C7CA-F8822E751643}"/>
              </a:ext>
            </a:extLst>
          </p:cNvPr>
          <p:cNvSpPr txBox="1"/>
          <p:nvPr/>
        </p:nvSpPr>
        <p:spPr>
          <a:xfrm>
            <a:off x="4200076" y="490433"/>
            <a:ext cx="37865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CONCLUSIÓN H3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A9BF15D-F30D-1E92-431E-71191DAF604A}"/>
              </a:ext>
            </a:extLst>
          </p:cNvPr>
          <p:cNvSpPr txBox="1"/>
          <p:nvPr/>
        </p:nvSpPr>
        <p:spPr>
          <a:xfrm>
            <a:off x="605100" y="1911477"/>
            <a:ext cx="417941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CONFIRMADA...?</a:t>
            </a:r>
          </a:p>
          <a:p>
            <a:pPr algn="ctr"/>
            <a:endParaRPr lang="es-ES" sz="2400" dirty="0">
              <a:solidFill>
                <a:schemeClr val="bg1"/>
              </a:solidFill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Digamos que sí. Las muertes más relevantes, para la trama y los espectadores, son por espada.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4CD7F5-037C-045C-366B-CCA4DFA2C4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693" y="6174329"/>
            <a:ext cx="607020" cy="607018"/>
          </a:xfrm>
          <a:prstGeom prst="rect">
            <a:avLst/>
          </a:prstGeom>
        </p:spPr>
      </p:pic>
      <p:pic>
        <p:nvPicPr>
          <p:cNvPr id="10" name="Imagen 9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867C19DA-53A4-FC59-8908-F1F240B9F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5312" y="6157167"/>
            <a:ext cx="613476" cy="600562"/>
          </a:xfrm>
          <a:prstGeom prst="rect">
            <a:avLst/>
          </a:prstGeom>
        </p:spPr>
      </p:pic>
      <p:pic>
        <p:nvPicPr>
          <p:cNvPr id="12" name="Imagen 11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0FBBC3AF-B5BE-3A1C-A1EA-12796AFC9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66090" y="6157166"/>
            <a:ext cx="613476" cy="600562"/>
          </a:xfrm>
          <a:prstGeom prst="rect">
            <a:avLst/>
          </a:prstGeom>
        </p:spPr>
      </p:pic>
      <p:pic>
        <p:nvPicPr>
          <p:cNvPr id="14" name="Imagen 13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A4A9106F-8081-0BCB-9417-482128919E5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26867" y="6157167"/>
            <a:ext cx="613476" cy="600562"/>
          </a:xfrm>
          <a:prstGeom prst="rect">
            <a:avLst/>
          </a:prstGeom>
        </p:spPr>
      </p:pic>
      <p:pic>
        <p:nvPicPr>
          <p:cNvPr id="16" name="Imagen 15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3B2884F0-9242-686C-B5C6-6ADF50C1932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87645" y="6157167"/>
            <a:ext cx="613476" cy="60056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6F6D31A-B501-7089-C30F-889039F97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7659" y="6180842"/>
            <a:ext cx="630155" cy="62468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7A7D151-BDB0-6C3A-2C61-43AD149F19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4876" y="6158454"/>
            <a:ext cx="634992" cy="631966"/>
          </a:xfrm>
          <a:prstGeom prst="rect">
            <a:avLst/>
          </a:prstGeom>
        </p:spPr>
      </p:pic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id="{6A0C0837-EA53-E721-88A2-B52030DCC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5592" y="6158454"/>
            <a:ext cx="635266" cy="636323"/>
          </a:xfr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5B07098-94AF-D407-98C0-BB40A35A83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8337" y="119318"/>
            <a:ext cx="1613080" cy="158730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F385D5-4472-E7CA-3D43-888961B80F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20937" y="1641997"/>
            <a:ext cx="3414783" cy="349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71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F4ED3-2745-3907-4781-69406AB63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5A72E0-1911-55CA-1FAD-BA334787CBB8}"/>
              </a:ext>
            </a:extLst>
          </p:cNvPr>
          <p:cNvSpPr txBox="1"/>
          <p:nvPr/>
        </p:nvSpPr>
        <p:spPr>
          <a:xfrm>
            <a:off x="4200076" y="490433"/>
            <a:ext cx="37865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HIPÓTESIS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AB133A2-3753-4002-4274-372C036E1D20}"/>
              </a:ext>
            </a:extLst>
          </p:cNvPr>
          <p:cNvSpPr txBox="1"/>
          <p:nvPr/>
        </p:nvSpPr>
        <p:spPr>
          <a:xfrm>
            <a:off x="450312" y="2323415"/>
            <a:ext cx="1139036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rgbClr val="000000"/>
                </a:solidFill>
              </a:rPr>
              <a:t>H4: las batallas no han estado igualadas</a:t>
            </a:r>
          </a:p>
          <a:p>
            <a:pPr algn="ctr"/>
            <a:endParaRPr lang="es-ES" sz="3600" b="1" dirty="0"/>
          </a:p>
          <a:p>
            <a:pPr algn="ctr"/>
            <a:endParaRPr lang="es-ES" sz="3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B65B13F-99BC-4303-22E6-8E0AF6B44AF1}"/>
              </a:ext>
            </a:extLst>
          </p:cNvPr>
          <p:cNvSpPr txBox="1"/>
          <p:nvPr/>
        </p:nvSpPr>
        <p:spPr>
          <a:xfrm>
            <a:off x="760275" y="3434127"/>
            <a:ext cx="977595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dirty="0">
                <a:ea typeface="+mn-lt"/>
                <a:cs typeface="+mn-lt"/>
              </a:rPr>
              <a:t>❔   ¿El ejército atacante ha ganado más veces que el atacado? </a:t>
            </a:r>
          </a:p>
          <a:p>
            <a:endParaRPr lang="es-ES" sz="2000" dirty="0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r>
              <a:rPr lang="es-ES" sz="2000" dirty="0">
                <a:ea typeface="+mn-lt"/>
                <a:cs typeface="+mn-lt"/>
              </a:rPr>
              <a:t>❔ ¿El ejército con más miembros siempre ha ganado?</a:t>
            </a:r>
          </a:p>
          <a:p>
            <a:endParaRPr lang="es-ES" sz="2000" dirty="0">
              <a:ea typeface="+mn-lt"/>
              <a:cs typeface="+mn-lt"/>
            </a:endParaRPr>
          </a:p>
          <a:p>
            <a:r>
              <a:rPr lang="es-ES" sz="2000" dirty="0">
                <a:ea typeface="+mn-lt"/>
                <a:cs typeface="+mn-lt"/>
              </a:rPr>
              <a:t>❔ ¿Qué casa ha comenzado más batallas?</a:t>
            </a:r>
            <a:endParaRPr lang="es-ES" dirty="0"/>
          </a:p>
          <a:p>
            <a:endParaRPr lang="es-ES" sz="2000" dirty="0">
              <a:ea typeface="+mn-lt"/>
              <a:cs typeface="+mn-lt"/>
            </a:endParaRPr>
          </a:p>
          <a:p>
            <a:endParaRPr lang="es-ES" sz="2000" dirty="0">
              <a:ea typeface="+mn-lt"/>
              <a:cs typeface="+mn-lt"/>
            </a:endParaRPr>
          </a:p>
          <a:p>
            <a:endParaRPr lang="es-ES" sz="2000" dirty="0">
              <a:ea typeface="+mn-lt"/>
              <a:cs typeface="+mn-lt"/>
            </a:endParaRPr>
          </a:p>
          <a:p>
            <a:endParaRPr lang="es-ES" sz="2000" dirty="0">
              <a:ea typeface="+mn-lt"/>
              <a:cs typeface="+mn-lt"/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3537A8B-1AB9-F387-F0D4-445EE8B5F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4851" y="310357"/>
            <a:ext cx="1664495" cy="1654969"/>
          </a:xfrm>
        </p:spPr>
      </p:pic>
    </p:spTree>
    <p:extLst>
      <p:ext uri="{BB962C8B-B14F-4D97-AF65-F5344CB8AC3E}">
        <p14:creationId xmlns:p14="http://schemas.microsoft.com/office/powerpoint/2010/main" val="1137938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60FA1042-B8D3-8433-F21A-8916B840E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387" y="1154906"/>
            <a:ext cx="6515100" cy="48577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F766D24-D584-6DE9-4780-0688B4DD9E99}"/>
              </a:ext>
            </a:extLst>
          </p:cNvPr>
          <p:cNvSpPr txBox="1"/>
          <p:nvPr/>
        </p:nvSpPr>
        <p:spPr>
          <a:xfrm>
            <a:off x="659919" y="2134730"/>
            <a:ext cx="379760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QUIÉN GANA (ATACANTE)</a:t>
            </a:r>
            <a:endParaRPr lang="es-ES" sz="1600" b="1" dirty="0">
              <a:latin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18C9D4E-5DF7-3DDB-F7A5-52D4C1227746}"/>
              </a:ext>
            </a:extLst>
          </p:cNvPr>
          <p:cNvSpPr txBox="1"/>
          <p:nvPr/>
        </p:nvSpPr>
        <p:spPr>
          <a:xfrm>
            <a:off x="716131" y="2742058"/>
            <a:ext cx="377854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>
                <a:solidFill>
                  <a:srgbClr val="000000"/>
                </a:solidFill>
                <a:latin typeface="Aptos"/>
              </a:rPr>
              <a:t>EL atacante, 32/37 veces</a:t>
            </a:r>
            <a:endParaRPr lang="es-ES" dirty="0"/>
          </a:p>
          <a:p>
            <a:pPr algn="l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7013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D329945D-4E24-B05B-5715-BA3170903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575" y="1276350"/>
            <a:ext cx="5038725" cy="43053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CFF3264-CE8C-651F-9DE8-56271F36BB17}"/>
              </a:ext>
            </a:extLst>
          </p:cNvPr>
          <p:cNvSpPr txBox="1"/>
          <p:nvPr/>
        </p:nvSpPr>
        <p:spPr>
          <a:xfrm>
            <a:off x="659919" y="2134730"/>
            <a:ext cx="379760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QUIÉN GANA (TAMAÑO)</a:t>
            </a:r>
            <a:endParaRPr lang="es-ES" sz="1600" b="1" dirty="0">
              <a:latin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3BBE59C-0D71-B92E-859A-C61A3472D626}"/>
              </a:ext>
            </a:extLst>
          </p:cNvPr>
          <p:cNvSpPr txBox="1"/>
          <p:nvPr/>
        </p:nvSpPr>
        <p:spPr>
          <a:xfrm>
            <a:off x="716131" y="2742058"/>
            <a:ext cx="37785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>
                <a:solidFill>
                  <a:srgbClr val="000000"/>
                </a:solidFill>
                <a:latin typeface="Aptos"/>
              </a:rPr>
              <a:t>Gana más veces el ejército más pequeño</a:t>
            </a:r>
            <a:endParaRPr lang="es-ES" dirty="0"/>
          </a:p>
          <a:p>
            <a:pPr algn="l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7703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circular&#10;&#10;El contenido generado por IA puede ser incorrecto.">
            <a:extLst>
              <a:ext uri="{FF2B5EF4-FFF2-40B4-BE49-F238E27FC236}">
                <a16:creationId xmlns:a16="http://schemas.microsoft.com/office/drawing/2014/main" id="{BFA5E6A0-D4F3-5606-83B7-BEC7D38FF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514" y="1745456"/>
            <a:ext cx="5188744" cy="480774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2DF94B5-DD61-1E74-F14F-C07DDBD714E3}"/>
              </a:ext>
            </a:extLst>
          </p:cNvPr>
          <p:cNvSpPr txBox="1"/>
          <p:nvPr/>
        </p:nvSpPr>
        <p:spPr>
          <a:xfrm>
            <a:off x="2092670" y="1259681"/>
            <a:ext cx="800576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Baratheon (</a:t>
            </a:r>
            <a:r>
              <a:rPr lang="en-US" sz="2000" dirty="0" err="1"/>
              <a:t>defendida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Lannister </a:t>
            </a:r>
            <a:r>
              <a:rPr lang="en-US" sz="2000" dirty="0" err="1"/>
              <a:t>en</a:t>
            </a:r>
            <a:r>
              <a:rPr lang="en-US" sz="2000" dirty="0"/>
              <a:t> la </a:t>
            </a:r>
            <a:r>
              <a:rPr lang="en-US" sz="2000" dirty="0" err="1"/>
              <a:t>mayoría</a:t>
            </a:r>
            <a:r>
              <a:rPr lang="en-US" sz="2000" dirty="0"/>
              <a:t> de </a:t>
            </a:r>
            <a:r>
              <a:rPr lang="en-US" sz="2000" dirty="0" err="1"/>
              <a:t>ocasiones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492BDB-003C-BEC5-4EC4-0BA498C78606}"/>
              </a:ext>
            </a:extLst>
          </p:cNvPr>
          <p:cNvSpPr txBox="1"/>
          <p:nvPr/>
        </p:nvSpPr>
        <p:spPr>
          <a:xfrm>
            <a:off x="3658342" y="717886"/>
            <a:ext cx="488107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CASA MÁS BELIGERANTE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5665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7000" b="-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FBC2E5-BB71-CCE3-E105-5EC53856B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796B18F2-9776-9107-EF36-E995394CF3B1}"/>
              </a:ext>
            </a:extLst>
          </p:cNvPr>
          <p:cNvSpPr/>
          <p:nvPr/>
        </p:nvSpPr>
        <p:spPr>
          <a:xfrm>
            <a:off x="6721815" y="1915841"/>
            <a:ext cx="5053357" cy="3010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1F0CAC7-F78E-81C4-6CA6-082D4B1603F2}"/>
              </a:ext>
            </a:extLst>
          </p:cNvPr>
          <p:cNvSpPr txBox="1"/>
          <p:nvPr/>
        </p:nvSpPr>
        <p:spPr>
          <a:xfrm>
            <a:off x="4200076" y="490433"/>
            <a:ext cx="37865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CONCLUSIÓN H4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B73A7BC-8B59-0A34-0E35-70062E13BD86}"/>
              </a:ext>
            </a:extLst>
          </p:cNvPr>
          <p:cNvSpPr txBox="1"/>
          <p:nvPr/>
        </p:nvSpPr>
        <p:spPr>
          <a:xfrm>
            <a:off x="605100" y="1911477"/>
            <a:ext cx="417941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CONFIRMADA</a:t>
            </a:r>
          </a:p>
          <a:p>
            <a:pPr algn="ctr"/>
            <a:endParaRPr lang="es-ES" sz="2400" dirty="0">
              <a:solidFill>
                <a:schemeClr val="bg1"/>
              </a:solidFill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Desiguales en número y en iniciativa, pero con distintos resultados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222C8A3-E26B-ACEE-BF05-28B443A9F9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693" y="6174329"/>
            <a:ext cx="607020" cy="607018"/>
          </a:xfrm>
          <a:prstGeom prst="rect">
            <a:avLst/>
          </a:prstGeom>
        </p:spPr>
      </p:pic>
      <p:pic>
        <p:nvPicPr>
          <p:cNvPr id="10" name="Imagen 9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DEFF115B-4C8F-0B5D-5B1A-A50E1F738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5312" y="6157167"/>
            <a:ext cx="613476" cy="600562"/>
          </a:xfrm>
          <a:prstGeom prst="rect">
            <a:avLst/>
          </a:prstGeom>
        </p:spPr>
      </p:pic>
      <p:pic>
        <p:nvPicPr>
          <p:cNvPr id="12" name="Imagen 11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EF3CFE26-BDD3-7D04-EAEC-188857042C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66090" y="6157166"/>
            <a:ext cx="613476" cy="600562"/>
          </a:xfrm>
          <a:prstGeom prst="rect">
            <a:avLst/>
          </a:prstGeom>
        </p:spPr>
      </p:pic>
      <p:pic>
        <p:nvPicPr>
          <p:cNvPr id="14" name="Imagen 13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A774E47E-A2C3-8904-12B8-04B7F1F1A2D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26867" y="6157167"/>
            <a:ext cx="613476" cy="600562"/>
          </a:xfrm>
          <a:prstGeom prst="rect">
            <a:avLst/>
          </a:prstGeom>
        </p:spPr>
      </p:pic>
      <p:pic>
        <p:nvPicPr>
          <p:cNvPr id="16" name="Imagen 15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989A78E2-B6D8-8F92-748C-A7D1F7F270D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87645" y="6157167"/>
            <a:ext cx="613476" cy="60056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991FF5F-AB26-AE5F-09BB-2BCC3F4BF5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7659" y="6180842"/>
            <a:ext cx="630155" cy="62468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4B62EC4-FD46-C94C-1C60-293B26F775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4876" y="6158454"/>
            <a:ext cx="634992" cy="631966"/>
          </a:xfrm>
          <a:prstGeom prst="rect">
            <a:avLst/>
          </a:prstGeom>
        </p:spPr>
      </p:pic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id="{946EA503-4074-B5C1-ECCC-99799139C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5592" y="6158454"/>
            <a:ext cx="635266" cy="636323"/>
          </a:xfr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2C5C2D97-E310-6E5B-BC86-F56C89CB08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9663" y="248974"/>
            <a:ext cx="1374520" cy="1386949"/>
          </a:xfrm>
          <a:prstGeom prst="rect">
            <a:avLst/>
          </a:prstGeom>
        </p:spPr>
      </p:pic>
      <p:pic>
        <p:nvPicPr>
          <p:cNvPr id="6" name="Imagen 5" descr="Imagen que contiene persona, interior, hombre, mujer&#10;&#10;El contenido generado por IA puede ser incorrecto.">
            <a:extLst>
              <a:ext uri="{FF2B5EF4-FFF2-40B4-BE49-F238E27FC236}">
                <a16:creationId xmlns:a16="http://schemas.microsoft.com/office/drawing/2014/main" id="{DBDE78AD-2099-3381-F098-848DEA6991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3735" y="2090737"/>
            <a:ext cx="47625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09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6520-6EF5-71DC-FCA9-AC1F41BDC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638637-CE8D-1F1C-E050-1FCDCAAFD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5509" y="-2936"/>
            <a:ext cx="12342160" cy="6850890"/>
          </a:xfrm>
        </p:spPr>
      </p:pic>
    </p:spTree>
    <p:extLst>
      <p:ext uri="{BB962C8B-B14F-4D97-AF65-F5344CB8AC3E}">
        <p14:creationId xmlns:p14="http://schemas.microsoft.com/office/powerpoint/2010/main" val="1636261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00C86F29-D531-B4D6-F67E-203FB1BC1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856" b="280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0BAF014-82DE-9176-B76C-721EFEE5B2EC}"/>
              </a:ext>
            </a:extLst>
          </p:cNvPr>
          <p:cNvSpPr/>
          <p:nvPr/>
        </p:nvSpPr>
        <p:spPr>
          <a:xfrm>
            <a:off x="273095" y="204821"/>
            <a:ext cx="11657744" cy="6434802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AA8B21-9147-A69D-7A4E-B5BF5FB5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CONCLUSIONES Y MEJORAS</a:t>
            </a:r>
            <a:endParaRPr lang="es-E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3374B-B0BE-0905-E7C1-F9C0892AD99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err="1">
                <a:solidFill>
                  <a:schemeClr val="bg1"/>
                </a:solidFill>
              </a:rPr>
              <a:t>Dataframes</a:t>
            </a:r>
            <a:r>
              <a:rPr lang="es-ES" dirty="0">
                <a:solidFill>
                  <a:schemeClr val="bg1"/>
                </a:solidFill>
              </a:rPr>
              <a:t> más variados</a:t>
            </a:r>
          </a:p>
          <a:p>
            <a:r>
              <a:rPr lang="es-ES" dirty="0">
                <a:solidFill>
                  <a:schemeClr val="bg1"/>
                </a:solidFill>
              </a:rPr>
              <a:t>Poder cruzar datos</a:t>
            </a:r>
          </a:p>
          <a:p>
            <a:r>
              <a:rPr lang="es-ES" dirty="0">
                <a:solidFill>
                  <a:schemeClr val="bg1"/>
                </a:solidFill>
              </a:rPr>
              <a:t>Ordenar de otra manera las hipótesis y preguntas guía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84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513A0079-5117-4EB2-A14B-38FE19957D7D}"/>
              </a:ext>
            </a:extLst>
          </p:cNvPr>
          <p:cNvSpPr txBox="1"/>
          <p:nvPr/>
        </p:nvSpPr>
        <p:spPr>
          <a:xfrm>
            <a:off x="3958752" y="454714"/>
            <a:ext cx="37865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INTRODUCCIÓN</a:t>
            </a:r>
            <a:endParaRPr lang="es-ES" sz="3600">
              <a:solidFill>
                <a:schemeClr val="bg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18C09A0-940F-4903-3578-E91C865EF103}"/>
              </a:ext>
            </a:extLst>
          </p:cNvPr>
          <p:cNvSpPr/>
          <p:nvPr/>
        </p:nvSpPr>
        <p:spPr>
          <a:xfrm>
            <a:off x="6989905" y="1181119"/>
            <a:ext cx="4124237" cy="5073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 descr="Cara de una mujer&#10;&#10;El contenido generado por IA puede ser incorrecto.">
            <a:extLst>
              <a:ext uri="{FF2B5EF4-FFF2-40B4-BE49-F238E27FC236}">
                <a16:creationId xmlns:a16="http://schemas.microsoft.com/office/drawing/2014/main" id="{FE0A70E5-72A6-D3CA-78CE-8C73A08B9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352" y="1368210"/>
            <a:ext cx="3800313" cy="471568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715A148-1B7C-2707-E330-DCFE0EC48E5C}"/>
              </a:ext>
            </a:extLst>
          </p:cNvPr>
          <p:cNvSpPr txBox="1"/>
          <p:nvPr/>
        </p:nvSpPr>
        <p:spPr>
          <a:xfrm>
            <a:off x="1399369" y="2304718"/>
            <a:ext cx="469937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La guerra entre Poniente y sus enemigos de más allá del Muro comienza...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Hipótesis demostrada: Gana la Casa de Poniente</a:t>
            </a:r>
          </a:p>
          <a:p>
            <a:pPr marL="285750" indent="-285750">
              <a:buFont typeface="Arial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Hipótesis revocada: Ganan los Caminantes blancos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...Winter </a:t>
            </a:r>
            <a:r>
              <a:rPr lang="es-ES" sz="2000" dirty="0" err="1">
                <a:solidFill>
                  <a:schemeClr val="bg1"/>
                </a:solidFill>
              </a:rPr>
              <a:t>is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coming</a:t>
            </a:r>
            <a:r>
              <a:rPr lang="es-ES" sz="2000" dirty="0"/>
              <a:t>..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651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6E9BDB9-EB38-A1AC-72CD-088BC3F06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" y="0"/>
            <a:ext cx="12190911" cy="685800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10817E-404A-A14D-A768-1C558C1EF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33019" r="417" b="-315"/>
          <a:stretch>
            <a:fillRect/>
          </a:stretch>
        </p:blipFill>
        <p:spPr>
          <a:xfrm rot="420000">
            <a:off x="682318" y="456667"/>
            <a:ext cx="4741087" cy="4280169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3327950-8317-1170-5608-C2970740D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60000">
            <a:off x="4457487" y="3608162"/>
            <a:ext cx="7240452" cy="266990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70245C7-376B-A509-DB05-F6662003EF21}"/>
              </a:ext>
            </a:extLst>
          </p:cNvPr>
          <p:cNvSpPr txBox="1"/>
          <p:nvPr/>
        </p:nvSpPr>
        <p:spPr>
          <a:xfrm>
            <a:off x="8677118" y="1009540"/>
            <a:ext cx="3208148" cy="1938992"/>
          </a:xfrm>
          <a:prstGeom prst="rect">
            <a:avLst/>
          </a:prstGeom>
          <a:solidFill>
            <a:srgbClr val="050505">
              <a:alpha val="5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¡HAGAN SUS APUESTAS!</a:t>
            </a:r>
            <a:endParaRPr lang="es-ES" sz="2000">
              <a:solidFill>
                <a:schemeClr val="bg1"/>
              </a:solidFill>
            </a:endParaRPr>
          </a:p>
          <a:p>
            <a:pPr algn="ctr"/>
            <a:endParaRPr lang="es-ES" sz="2000" b="1" dirty="0">
              <a:solidFill>
                <a:schemeClr val="bg1"/>
              </a:solidFill>
            </a:endParaRPr>
          </a:p>
          <a:p>
            <a:pPr algn="ctr"/>
            <a:r>
              <a:rPr lang="es-ES" sz="2000" b="1" dirty="0">
                <a:solidFill>
                  <a:schemeClr val="bg1"/>
                </a:solidFill>
              </a:rPr>
              <a:t>Elegid vuestro bando con cautela...</a:t>
            </a:r>
          </a:p>
          <a:p>
            <a:pPr algn="ctr"/>
            <a:endParaRPr lang="es-ES" sz="2000" b="1" dirty="0">
              <a:solidFill>
                <a:schemeClr val="bg1"/>
              </a:solidFill>
            </a:endParaRPr>
          </a:p>
          <a:p>
            <a:pPr algn="ctr"/>
            <a:r>
              <a:rPr lang="es-ES" sz="2000" b="1" dirty="0">
                <a:solidFill>
                  <a:schemeClr val="bg1"/>
                </a:solidFill>
              </a:rPr>
              <a:t>¡DRACARYS!</a:t>
            </a:r>
          </a:p>
        </p:txBody>
      </p:sp>
    </p:spTree>
    <p:extLst>
      <p:ext uri="{BB962C8B-B14F-4D97-AF65-F5344CB8AC3E}">
        <p14:creationId xmlns:p14="http://schemas.microsoft.com/office/powerpoint/2010/main" val="3884765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7000" b="-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2F69B3-8676-271B-2128-71E157214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FFDB605-BE6A-14F0-3CB2-C8766A545723}"/>
              </a:ext>
            </a:extLst>
          </p:cNvPr>
          <p:cNvSpPr txBox="1"/>
          <p:nvPr/>
        </p:nvSpPr>
        <p:spPr>
          <a:xfrm>
            <a:off x="4175092" y="490433"/>
            <a:ext cx="37865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HIPÓTESIS</a:t>
            </a:r>
            <a:endParaRPr lang="es-ES" sz="3600" dirty="0">
              <a:solidFill>
                <a:schemeClr val="bg1"/>
              </a:solidFill>
            </a:endParaRPr>
          </a:p>
        </p:txBody>
      </p:sp>
      <p:pic>
        <p:nvPicPr>
          <p:cNvPr id="7" name="Imagen 6" descr="Imagen que contiene dibujo, pájaro&#10;&#10;El contenido generado por IA puede ser incorrecto.">
            <a:extLst>
              <a:ext uri="{FF2B5EF4-FFF2-40B4-BE49-F238E27FC236}">
                <a16:creationId xmlns:a16="http://schemas.microsoft.com/office/drawing/2014/main" id="{09C381DE-AD57-CEEE-29C2-5414F6971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1804" y="903899"/>
            <a:ext cx="1859799" cy="183396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ED780B-7C28-78E7-7B0C-2770798B1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7840" y="1036625"/>
            <a:ext cx="1653154" cy="164023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5507419-B94F-DEEA-DC13-48C740E5F1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1664" y="3727586"/>
            <a:ext cx="1820325" cy="1817299"/>
          </a:xfrm>
          <a:prstGeom prst="rect">
            <a:avLst/>
          </a:prstGeom>
        </p:spPr>
      </p:pic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17D126D8-2E5D-52D4-3A31-E69B92AF2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6217" y="3691146"/>
            <a:ext cx="1868657" cy="1784180"/>
          </a:xfr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A0A04A5-EABA-268B-6B44-5BDE2A064BAD}"/>
              </a:ext>
            </a:extLst>
          </p:cNvPr>
          <p:cNvSpPr txBox="1"/>
          <p:nvPr/>
        </p:nvSpPr>
        <p:spPr>
          <a:xfrm>
            <a:off x="427232" y="2694358"/>
            <a:ext cx="51006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H1: existe relación entre el rating y el número de muertes</a:t>
            </a:r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3176853-32AE-94A4-6CAA-91957668EA73}"/>
              </a:ext>
            </a:extLst>
          </p:cNvPr>
          <p:cNvSpPr txBox="1"/>
          <p:nvPr/>
        </p:nvSpPr>
        <p:spPr>
          <a:xfrm>
            <a:off x="571863" y="5529022"/>
            <a:ext cx="51006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H3: la mayoría de muertes han sido por espada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6AB34C3-84E2-088F-0588-57A02C43E615}"/>
              </a:ext>
            </a:extLst>
          </p:cNvPr>
          <p:cNvSpPr txBox="1"/>
          <p:nvPr/>
        </p:nvSpPr>
        <p:spPr>
          <a:xfrm>
            <a:off x="6777167" y="2694358"/>
            <a:ext cx="51006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H2: la calidad de las temporadas ha sido descendente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9771E92-2CB4-46F2-E9D6-776928A66636}"/>
              </a:ext>
            </a:extLst>
          </p:cNvPr>
          <p:cNvSpPr txBox="1"/>
          <p:nvPr/>
        </p:nvSpPr>
        <p:spPr>
          <a:xfrm>
            <a:off x="6920042" y="5529022"/>
            <a:ext cx="51006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H4: las batallas no han estado igualadas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72F6EE0-CEA3-9C46-029E-2F7C7DF0B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693" y="6174329"/>
            <a:ext cx="607020" cy="607018"/>
          </a:xfrm>
          <a:prstGeom prst="rect">
            <a:avLst/>
          </a:prstGeom>
        </p:spPr>
      </p:pic>
      <p:pic>
        <p:nvPicPr>
          <p:cNvPr id="6" name="Imagen 5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F7973E7E-6038-41FB-3F18-63BD107DE6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5312" y="6157167"/>
            <a:ext cx="613476" cy="600562"/>
          </a:xfrm>
          <a:prstGeom prst="rect">
            <a:avLst/>
          </a:prstGeom>
        </p:spPr>
      </p:pic>
      <p:pic>
        <p:nvPicPr>
          <p:cNvPr id="9" name="Imagen 8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523CE886-7D76-58A4-4AE0-D5DB9B5A7D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66090" y="6157166"/>
            <a:ext cx="613476" cy="600562"/>
          </a:xfrm>
          <a:prstGeom prst="rect">
            <a:avLst/>
          </a:prstGeom>
        </p:spPr>
      </p:pic>
      <p:pic>
        <p:nvPicPr>
          <p:cNvPr id="12" name="Imagen 11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9C7ED38A-1B9A-A235-9A7C-567DF6FD93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26867" y="6157167"/>
            <a:ext cx="613476" cy="600562"/>
          </a:xfrm>
          <a:prstGeom prst="rect">
            <a:avLst/>
          </a:prstGeom>
        </p:spPr>
      </p:pic>
      <p:pic>
        <p:nvPicPr>
          <p:cNvPr id="15" name="Imagen 14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72AB25CD-A971-ECFD-FCB2-C446619E76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87645" y="6157167"/>
            <a:ext cx="613476" cy="60056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24D79C9-8B10-61F7-F7D7-843F8440C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7659" y="6180842"/>
            <a:ext cx="630155" cy="62468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592C8AB9-44EF-1ED2-D198-3322240347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4876" y="6158454"/>
            <a:ext cx="634992" cy="631966"/>
          </a:xfrm>
          <a:prstGeom prst="rect">
            <a:avLst/>
          </a:prstGeom>
        </p:spPr>
      </p:pic>
      <p:pic>
        <p:nvPicPr>
          <p:cNvPr id="27" name="Content Placeholder 3" descr="Imagen que contiene deporte&#10;&#10;El contenido generado por IA puede ser incorrecto.">
            <a:extLst>
              <a:ext uri="{FF2B5EF4-FFF2-40B4-BE49-F238E27FC236}">
                <a16:creationId xmlns:a16="http://schemas.microsoft.com/office/drawing/2014/main" id="{5E97B595-191D-4418-0DCC-8DCED623D2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5592" y="6158454"/>
            <a:ext cx="635266" cy="636323"/>
          </a:xfrm>
          <a:prstGeom prst="rect">
            <a:avLst/>
          </a:prstGeom>
        </p:spPr>
      </p:pic>
      <p:grpSp>
        <p:nvGrpSpPr>
          <p:cNvPr id="34" name="Grupo 33">
            <a:extLst>
              <a:ext uri="{FF2B5EF4-FFF2-40B4-BE49-F238E27FC236}">
                <a16:creationId xmlns:a16="http://schemas.microsoft.com/office/drawing/2014/main" id="{6E0EFD59-0F3F-E461-089E-4C29338F9951}"/>
              </a:ext>
            </a:extLst>
          </p:cNvPr>
          <p:cNvGrpSpPr/>
          <p:nvPr/>
        </p:nvGrpSpPr>
        <p:grpSpPr>
          <a:xfrm>
            <a:off x="715156" y="1075311"/>
            <a:ext cx="10774182" cy="5173749"/>
            <a:chOff x="923869" y="1075311"/>
            <a:chExt cx="10774182" cy="5173749"/>
          </a:xfrm>
        </p:grpSpPr>
        <p:pic>
          <p:nvPicPr>
            <p:cNvPr id="28" name="Imagen 27" descr="Imagen que contiene dibujo, alimentos&#10;&#10;El contenido generado por IA puede ser incorrecto.">
              <a:extLst>
                <a:ext uri="{FF2B5EF4-FFF2-40B4-BE49-F238E27FC236}">
                  <a16:creationId xmlns:a16="http://schemas.microsoft.com/office/drawing/2014/main" id="{942EA73C-0C6C-47C8-4D25-5D443D719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94786" y="2709429"/>
              <a:ext cx="2174951" cy="1987152"/>
            </a:xfrm>
            <a:prstGeom prst="rect">
              <a:avLst/>
            </a:prstGeom>
          </p:spPr>
        </p:pic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93EAF3D1-F713-B54C-E11F-54B62F2907E9}"/>
                </a:ext>
              </a:extLst>
            </p:cNvPr>
            <p:cNvCxnSpPr/>
            <p:nvPr/>
          </p:nvCxnSpPr>
          <p:spPr>
            <a:xfrm>
              <a:off x="6264117" y="1075311"/>
              <a:ext cx="18737" cy="1638570"/>
            </a:xfrm>
            <a:prstGeom prst="straightConnector1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5BDB8705-1831-56B9-52D5-0B66ECCA5553}"/>
                </a:ext>
              </a:extLst>
            </p:cNvPr>
            <p:cNvCxnSpPr>
              <a:cxnSpLocks/>
            </p:cNvCxnSpPr>
            <p:nvPr/>
          </p:nvCxnSpPr>
          <p:spPr>
            <a:xfrm>
              <a:off x="6339067" y="4610490"/>
              <a:ext cx="18737" cy="1638570"/>
            </a:xfrm>
            <a:prstGeom prst="straightConnector1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D82F72B5-ECB7-7344-4DF5-02A5C67D7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2329" y="3636130"/>
              <a:ext cx="4615722" cy="27128"/>
            </a:xfrm>
            <a:prstGeom prst="straightConnector1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de flecha 32">
              <a:extLst>
                <a:ext uri="{FF2B5EF4-FFF2-40B4-BE49-F238E27FC236}">
                  <a16:creationId xmlns:a16="http://schemas.microsoft.com/office/drawing/2014/main" id="{E6F5D8A8-8C33-B593-A641-AB46253B24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869" y="3686096"/>
              <a:ext cx="4615722" cy="27128"/>
            </a:xfrm>
            <a:prstGeom prst="straightConnector1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415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DCA28-3EBA-49F3-59A2-58D47A2AC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1EBDCB4-0E77-B583-29A6-A8BCB967FCFE}"/>
              </a:ext>
            </a:extLst>
          </p:cNvPr>
          <p:cNvSpPr txBox="1"/>
          <p:nvPr/>
        </p:nvSpPr>
        <p:spPr>
          <a:xfrm>
            <a:off x="4200076" y="490433"/>
            <a:ext cx="37865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HIPÓTESIS</a:t>
            </a:r>
            <a:endParaRPr lang="es-ES" sz="3600" dirty="0">
              <a:solidFill>
                <a:schemeClr val="bg1"/>
              </a:solidFill>
            </a:endParaRPr>
          </a:p>
        </p:txBody>
      </p:sp>
      <p:pic>
        <p:nvPicPr>
          <p:cNvPr id="7" name="Imagen 6" descr="Imagen que contiene dibujo, pájaro&#10;&#10;El contenido generado por IA puede ser incorrecto.">
            <a:extLst>
              <a:ext uri="{FF2B5EF4-FFF2-40B4-BE49-F238E27FC236}">
                <a16:creationId xmlns:a16="http://schemas.microsoft.com/office/drawing/2014/main" id="{E29BD86F-9E1A-B1AF-5B11-7C59137B6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3663" y="494210"/>
            <a:ext cx="1859799" cy="1833967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76A7F66-E46D-4B79-762C-66D4DD7CF596}"/>
              </a:ext>
            </a:extLst>
          </p:cNvPr>
          <p:cNvSpPr txBox="1"/>
          <p:nvPr/>
        </p:nvSpPr>
        <p:spPr>
          <a:xfrm>
            <a:off x="450312" y="2323415"/>
            <a:ext cx="113903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/>
              <a:t>Rating y  muertes relacionados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50EC2CD-4911-B1FB-3B16-B8B8A8A26AF5}"/>
              </a:ext>
            </a:extLst>
          </p:cNvPr>
          <p:cNvSpPr txBox="1"/>
          <p:nvPr/>
        </p:nvSpPr>
        <p:spPr>
          <a:xfrm>
            <a:off x="760275" y="3434127"/>
            <a:ext cx="977595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dirty="0">
                <a:ea typeface="+mn-lt"/>
                <a:cs typeface="+mn-lt"/>
              </a:rPr>
              <a:t>❔ ¿Los episodios con más muertes han tenido mayor audiencia?</a:t>
            </a:r>
          </a:p>
          <a:p>
            <a:endParaRPr lang="es-ES" sz="2000" dirty="0">
              <a:ea typeface="+mn-lt"/>
              <a:cs typeface="+mn-lt"/>
            </a:endParaRPr>
          </a:p>
          <a:p>
            <a:r>
              <a:rPr lang="es-ES" sz="2000" dirty="0">
                <a:ea typeface="+mn-lt"/>
                <a:cs typeface="+mn-lt"/>
              </a:rPr>
              <a:t>❔ ¿Los episodios con más muertes han tenido mejor valoración?</a:t>
            </a:r>
          </a:p>
          <a:p>
            <a:endParaRPr lang="es-ES" sz="2000" dirty="0">
              <a:ea typeface="+mn-lt"/>
              <a:cs typeface="+mn-lt"/>
            </a:endParaRPr>
          </a:p>
          <a:p>
            <a:r>
              <a:rPr lang="es-ES" sz="2000" dirty="0">
                <a:ea typeface="+mn-lt"/>
                <a:cs typeface="+mn-lt"/>
              </a:rPr>
              <a:t>❔ ¿Cuándo ha habido más muertes relevantes?</a:t>
            </a:r>
          </a:p>
          <a:p>
            <a:endParaRPr lang="es-ES" sz="2000" dirty="0">
              <a:ea typeface="+mn-lt"/>
              <a:cs typeface="+mn-lt"/>
            </a:endParaRPr>
          </a:p>
          <a:p>
            <a:r>
              <a:rPr lang="es-ES" sz="2000" dirty="0">
                <a:ea typeface="+mn-lt"/>
                <a:cs typeface="+mn-lt"/>
              </a:rPr>
              <a:t>❔ ¿Cuántas muertes ha habido en cada temporada?¿Y en cada episodio?</a:t>
            </a:r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pPr algn="ctr"/>
            <a:endParaRPr lang="es-ES" sz="2000" dirty="0"/>
          </a:p>
          <a:p>
            <a:pPr algn="ctr"/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585564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Calendario&#10;&#10;El contenido generado por IA puede ser incorrecto.">
            <a:extLst>
              <a:ext uri="{FF2B5EF4-FFF2-40B4-BE49-F238E27FC236}">
                <a16:creationId xmlns:a16="http://schemas.microsoft.com/office/drawing/2014/main" id="{BDDF8165-6066-6C9B-874B-AE5E73099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467" y="736169"/>
            <a:ext cx="5061710" cy="488196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1C2725B-3822-915D-7033-641EE6BD5331}"/>
              </a:ext>
            </a:extLst>
          </p:cNvPr>
          <p:cNvSpPr txBox="1"/>
          <p:nvPr/>
        </p:nvSpPr>
        <p:spPr>
          <a:xfrm>
            <a:off x="139486" y="1443926"/>
            <a:ext cx="6604861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IMDb rating baja </a:t>
            </a:r>
            <a:r>
              <a:rPr lang="en-US" sz="2000" dirty="0" err="1">
                <a:ea typeface="+mn-lt"/>
                <a:cs typeface="+mn-lt"/>
              </a:rPr>
              <a:t>según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aumentan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los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espectadores</a:t>
            </a:r>
            <a:r>
              <a:rPr lang="en-US" sz="2000" dirty="0">
                <a:ea typeface="+mn-lt"/>
                <a:cs typeface="+mn-lt"/>
              </a:rPr>
              <a:t> (</a:t>
            </a:r>
            <a:r>
              <a:rPr lang="en-US" sz="2000" dirty="0" err="1">
                <a:ea typeface="+mn-lt"/>
                <a:cs typeface="+mn-lt"/>
              </a:rPr>
              <a:t>según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avanza</a:t>
            </a:r>
            <a:r>
              <a:rPr lang="en-US" sz="2000" dirty="0">
                <a:ea typeface="+mn-lt"/>
                <a:cs typeface="+mn-lt"/>
              </a:rPr>
              <a:t> la </a:t>
            </a:r>
            <a:r>
              <a:rPr lang="en-US" sz="2000" dirty="0" err="1">
                <a:ea typeface="+mn-lt"/>
                <a:cs typeface="+mn-lt"/>
              </a:rPr>
              <a:t>serie</a:t>
            </a:r>
            <a:r>
              <a:rPr lang="en-US" sz="2000" dirty="0">
                <a:ea typeface="+mn-lt"/>
                <a:cs typeface="+mn-lt"/>
              </a:rPr>
              <a:t>).</a:t>
            </a:r>
            <a:endParaRPr lang="es-ES" dirty="0"/>
          </a:p>
          <a:p>
            <a:pPr marL="342900" indent="-342900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A </a:t>
            </a:r>
            <a:r>
              <a:rPr lang="en-US" sz="2000" dirty="0" err="1">
                <a:ea typeface="+mn-lt"/>
                <a:cs typeface="+mn-lt"/>
              </a:rPr>
              <a:t>medida</a:t>
            </a:r>
            <a:r>
              <a:rPr lang="en-US" sz="2000" dirty="0">
                <a:ea typeface="+mn-lt"/>
                <a:cs typeface="+mn-lt"/>
              </a:rPr>
              <a:t> que </a:t>
            </a:r>
            <a:r>
              <a:rPr lang="en-US" sz="2000" dirty="0" err="1">
                <a:ea typeface="+mn-lt"/>
                <a:cs typeface="+mn-lt"/>
              </a:rPr>
              <a:t>avanza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cada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temporada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el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número</a:t>
            </a:r>
            <a:r>
              <a:rPr lang="en-US" sz="2000" dirty="0">
                <a:ea typeface="+mn-lt"/>
                <a:cs typeface="+mn-lt"/>
              </a:rPr>
              <a:t> de </a:t>
            </a:r>
            <a:r>
              <a:rPr lang="en-US" sz="2000" dirty="0" err="1">
                <a:ea typeface="+mn-lt"/>
                <a:cs typeface="+mn-lt"/>
              </a:rPr>
              <a:t>muertes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aumenta</a:t>
            </a:r>
            <a:r>
              <a:rPr lang="en-US" sz="2000" dirty="0">
                <a:ea typeface="+mn-lt"/>
                <a:cs typeface="+mn-lt"/>
              </a:rPr>
              <a:t> y </a:t>
            </a:r>
            <a:r>
              <a:rPr lang="en-US" sz="2000" dirty="0" err="1">
                <a:ea typeface="+mn-lt"/>
                <a:cs typeface="+mn-lt"/>
              </a:rPr>
              <a:t>el</a:t>
            </a:r>
            <a:r>
              <a:rPr lang="en-US" sz="2000" dirty="0">
                <a:ea typeface="+mn-lt"/>
                <a:cs typeface="+mn-lt"/>
              </a:rPr>
              <a:t> rating, también (poco)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err="1">
                <a:ea typeface="+mn-lt"/>
                <a:cs typeface="+mn-lt"/>
              </a:rPr>
              <a:t>Muertes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aumentan</a:t>
            </a:r>
            <a:r>
              <a:rPr lang="en-US" sz="2000" dirty="0">
                <a:ea typeface="+mn-lt"/>
                <a:cs typeface="+mn-lt"/>
              </a:rPr>
              <a:t> (</a:t>
            </a:r>
            <a:r>
              <a:rPr lang="en-US" sz="2000" dirty="0" err="1">
                <a:ea typeface="+mn-lt"/>
                <a:cs typeface="+mn-lt"/>
              </a:rPr>
              <a:t>muy</a:t>
            </a:r>
            <a:r>
              <a:rPr lang="en-US" sz="2000" dirty="0">
                <a:ea typeface="+mn-lt"/>
                <a:cs typeface="+mn-lt"/>
              </a:rPr>
              <a:t> poco) a </a:t>
            </a:r>
            <a:r>
              <a:rPr lang="en-US" sz="2000" dirty="0" err="1">
                <a:ea typeface="+mn-lt"/>
                <a:cs typeface="+mn-lt"/>
              </a:rPr>
              <a:t>medida</a:t>
            </a:r>
            <a:r>
              <a:rPr lang="en-US" sz="2000" dirty="0">
                <a:ea typeface="+mn-lt"/>
                <a:cs typeface="+mn-lt"/>
              </a:rPr>
              <a:t> que </a:t>
            </a:r>
            <a:r>
              <a:rPr lang="en-US" sz="2000" dirty="0" err="1">
                <a:ea typeface="+mn-lt"/>
                <a:cs typeface="+mn-lt"/>
              </a:rPr>
              <a:t>avanza</a:t>
            </a:r>
            <a:r>
              <a:rPr lang="en-US" sz="2000" dirty="0">
                <a:ea typeface="+mn-lt"/>
                <a:cs typeface="+mn-lt"/>
              </a:rPr>
              <a:t> la </a:t>
            </a:r>
            <a:r>
              <a:rPr lang="en-US" sz="2000" dirty="0" err="1">
                <a:ea typeface="+mn-lt"/>
                <a:cs typeface="+mn-lt"/>
              </a:rPr>
              <a:t>serie</a:t>
            </a:r>
            <a:r>
              <a:rPr lang="en-US" sz="2000" dirty="0">
                <a:ea typeface="+mn-lt"/>
                <a:cs typeface="+mn-lt"/>
              </a:rPr>
              <a:t> y </a:t>
            </a:r>
            <a:r>
              <a:rPr lang="en-US" sz="2000" dirty="0" err="1">
                <a:ea typeface="+mn-lt"/>
                <a:cs typeface="+mn-lt"/>
              </a:rPr>
              <a:t>los</a:t>
            </a:r>
            <a:r>
              <a:rPr lang="en-US" sz="2000" dirty="0">
                <a:ea typeface="+mn-lt"/>
                <a:cs typeface="+mn-lt"/>
              </a:rPr>
              <a:t> finales de </a:t>
            </a:r>
            <a:r>
              <a:rPr lang="en-US" sz="2000" dirty="0" err="1">
                <a:ea typeface="+mn-lt"/>
                <a:cs typeface="+mn-lt"/>
              </a:rPr>
              <a:t>temporada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gustan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más</a:t>
            </a:r>
            <a:r>
              <a:rPr lang="en-US" sz="2000" dirty="0">
                <a:ea typeface="+mn-lt"/>
                <a:cs typeface="+mn-lt"/>
              </a:rPr>
              <a:t>. 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Episodios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más</a:t>
            </a:r>
            <a:r>
              <a:rPr lang="en-US" sz="2000" dirty="0">
                <a:ea typeface="+mn-lt"/>
                <a:cs typeface="+mn-lt"/>
              </a:rPr>
              <a:t> largos: </a:t>
            </a:r>
            <a:r>
              <a:rPr lang="en-US" sz="2000" err="1">
                <a:ea typeface="+mn-lt"/>
                <a:cs typeface="+mn-lt"/>
              </a:rPr>
              <a:t>peor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valoración</a:t>
            </a:r>
            <a:endParaRPr lang="en-US" sz="2000" dirty="0" err="1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err="1">
                <a:ea typeface="+mn-lt"/>
                <a:cs typeface="+mn-lt"/>
              </a:rPr>
              <a:t>Cuando</a:t>
            </a:r>
            <a:r>
              <a:rPr lang="en-US" sz="2000" dirty="0">
                <a:ea typeface="+mn-lt"/>
                <a:cs typeface="+mn-lt"/>
              </a:rPr>
              <a:t> hay </a:t>
            </a:r>
            <a:r>
              <a:rPr lang="en-US" sz="2000" dirty="0" err="1">
                <a:ea typeface="+mn-lt"/>
                <a:cs typeface="+mn-lt"/>
              </a:rPr>
              <a:t>muertes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importantes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dirty="0" err="1">
                <a:ea typeface="+mn-lt"/>
                <a:cs typeface="+mn-lt"/>
              </a:rPr>
              <a:t>mejoran</a:t>
            </a:r>
            <a:r>
              <a:rPr lang="en-US" sz="2000" dirty="0">
                <a:ea typeface="+mn-lt"/>
                <a:cs typeface="+mn-lt"/>
              </a:rPr>
              <a:t> algo.</a:t>
            </a:r>
            <a:endParaRPr lang="en-US"/>
          </a:p>
          <a:p>
            <a:endParaRPr lang="en-US" dirty="0">
              <a:solidFill>
                <a:srgbClr val="CCCCCC"/>
              </a:solidFill>
              <a:highlight>
                <a:srgbClr val="1F1F1F"/>
              </a:highlight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76109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6BB4A157-FA7F-C45E-DD3F-171B5E0B780A}"/>
              </a:ext>
            </a:extLst>
          </p:cNvPr>
          <p:cNvSpPr txBox="1"/>
          <p:nvPr/>
        </p:nvSpPr>
        <p:spPr>
          <a:xfrm>
            <a:off x="362262" y="670262"/>
            <a:ext cx="488107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¿MÁS MUERTES = MÁS AUDIENCIA?</a:t>
            </a:r>
            <a:endParaRPr lang="es-ES" sz="1600" b="1" dirty="0">
              <a:latin typeface="Arial"/>
              <a:cs typeface="Arial"/>
            </a:endParaRPr>
          </a:p>
        </p:txBody>
      </p:sp>
      <p:pic>
        <p:nvPicPr>
          <p:cNvPr id="18" name="Imagen 17" descr="Gráfico&#10;&#10;El contenido generado por IA puede ser incorrecto.">
            <a:extLst>
              <a:ext uri="{FF2B5EF4-FFF2-40B4-BE49-F238E27FC236}">
                <a16:creationId xmlns:a16="http://schemas.microsoft.com/office/drawing/2014/main" id="{6F2CF478-6DA4-1192-2BC2-7EA45A97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662" y="609269"/>
            <a:ext cx="6387122" cy="2713628"/>
          </a:xfrm>
          <a:prstGeom prst="rect">
            <a:avLst/>
          </a:prstGeom>
        </p:spPr>
      </p:pic>
      <p:pic>
        <p:nvPicPr>
          <p:cNvPr id="20" name="Imagen 19" descr="Gráfico&#10;&#10;El contenido generado por IA puede ser incorrecto.">
            <a:extLst>
              <a:ext uri="{FF2B5EF4-FFF2-40B4-BE49-F238E27FC236}">
                <a16:creationId xmlns:a16="http://schemas.microsoft.com/office/drawing/2014/main" id="{61B9D2FE-5063-246E-D212-067B2F646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813" y="3682252"/>
            <a:ext cx="6417401" cy="271489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D0E8859B-067A-FB73-F1D9-07787361396C}"/>
              </a:ext>
            </a:extLst>
          </p:cNvPr>
          <p:cNvSpPr txBox="1"/>
          <p:nvPr/>
        </p:nvSpPr>
        <p:spPr>
          <a:xfrm>
            <a:off x="362262" y="3718261"/>
            <a:ext cx="488107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¿MÁS MUERTES = MEJOR VALORACIÓN?</a:t>
            </a:r>
            <a:endParaRPr lang="es-ES" sz="1600" b="1" dirty="0">
              <a:latin typeface="Arial"/>
              <a:cs typeface="Arial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E865511-99B6-4924-884B-AFA7F77F08F0}"/>
              </a:ext>
            </a:extLst>
          </p:cNvPr>
          <p:cNvSpPr txBox="1"/>
          <p:nvPr/>
        </p:nvSpPr>
        <p:spPr>
          <a:xfrm>
            <a:off x="805721" y="1124202"/>
            <a:ext cx="39928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Aptos"/>
              </a:rPr>
              <a:t>Aparentemente no está relacionado</a:t>
            </a:r>
            <a:endParaRPr lang="es-ES" dirty="0"/>
          </a:p>
          <a:p>
            <a:pPr algn="l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B7FD18D-D0B9-9B69-EC4F-A6B542D703D6}"/>
              </a:ext>
            </a:extLst>
          </p:cNvPr>
          <p:cNvSpPr txBox="1"/>
          <p:nvPr/>
        </p:nvSpPr>
        <p:spPr>
          <a:xfrm>
            <a:off x="799475" y="4301777"/>
            <a:ext cx="399285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>
                <a:solidFill>
                  <a:srgbClr val="000000"/>
                </a:solidFill>
                <a:latin typeface="Aptos"/>
              </a:rPr>
              <a:t>Leve relación entre ambos valores.</a:t>
            </a:r>
          </a:p>
          <a:p>
            <a:pPr marL="285750" indent="-285750">
              <a:buFont typeface="Arial"/>
              <a:buChar char="•"/>
            </a:pPr>
            <a:r>
              <a:rPr lang="es-ES" dirty="0">
                <a:solidFill>
                  <a:srgbClr val="000000"/>
                </a:solidFill>
                <a:latin typeface="Aptos"/>
              </a:rPr>
              <a:t>Picos de subida que coinciden con mayor número de muertes.</a:t>
            </a:r>
            <a:endParaRPr lang="es-ES"/>
          </a:p>
          <a:p>
            <a:endParaRPr lang="es-ES" dirty="0"/>
          </a:p>
          <a:p>
            <a:pPr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1330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2A52E0B0-39C9-21B8-A592-67576EB69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423" y="1907536"/>
            <a:ext cx="8377160" cy="415821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DC1CC1C-B4A5-3C80-17EE-DB2976EF9050}"/>
              </a:ext>
            </a:extLst>
          </p:cNvPr>
          <p:cNvSpPr txBox="1"/>
          <p:nvPr/>
        </p:nvSpPr>
        <p:spPr>
          <a:xfrm>
            <a:off x="362262" y="670262"/>
            <a:ext cx="1146785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¿CUÁNDO HAY MÁS MUERTES RELEVANTES?</a:t>
            </a:r>
            <a:endParaRPr lang="es-ES" sz="1600" b="1" dirty="0">
              <a:latin typeface="Arial"/>
              <a:cs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055B4AF-56DC-2A00-F3D1-FC361B11C4FB}"/>
              </a:ext>
            </a:extLst>
          </p:cNvPr>
          <p:cNvSpPr txBox="1"/>
          <p:nvPr/>
        </p:nvSpPr>
        <p:spPr>
          <a:xfrm>
            <a:off x="365190" y="1022899"/>
            <a:ext cx="114722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000000"/>
                </a:solidFill>
                <a:latin typeface="Aptos"/>
              </a:rPr>
              <a:t>La mitad y el final de las temporadas son los episodios que más muertes acumulan</a:t>
            </a:r>
            <a:endParaRPr lang="es-ES" dirty="0"/>
          </a:p>
          <a:p>
            <a:pPr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60523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Tema de Office</vt:lpstr>
      <vt:lpstr>ANÁLISIS EXPLORATORIO DE DATOS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CONCLUSIONES Y MEJORAS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1267</cp:revision>
  <dcterms:created xsi:type="dcterms:W3CDTF">2025-05-22T07:31:47Z</dcterms:created>
  <dcterms:modified xsi:type="dcterms:W3CDTF">2025-05-29T22:31:30Z</dcterms:modified>
</cp:coreProperties>
</file>